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45"/>
  </p:notesMasterIdLst>
  <p:handoutMasterIdLst>
    <p:handoutMasterId r:id="rId46"/>
  </p:handoutMasterIdLst>
  <p:sldIdLst>
    <p:sldId id="366" r:id="rId2"/>
    <p:sldId id="367" r:id="rId3"/>
    <p:sldId id="323" r:id="rId4"/>
    <p:sldId id="363" r:id="rId5"/>
    <p:sldId id="324" r:id="rId6"/>
    <p:sldId id="325" r:id="rId7"/>
    <p:sldId id="326" r:id="rId8"/>
    <p:sldId id="327" r:id="rId9"/>
    <p:sldId id="328" r:id="rId10"/>
    <p:sldId id="365" r:id="rId11"/>
    <p:sldId id="382" r:id="rId12"/>
    <p:sldId id="364" r:id="rId13"/>
    <p:sldId id="329" r:id="rId14"/>
    <p:sldId id="330" r:id="rId15"/>
    <p:sldId id="331" r:id="rId16"/>
    <p:sldId id="369" r:id="rId17"/>
    <p:sldId id="332" r:id="rId18"/>
    <p:sldId id="333" r:id="rId19"/>
    <p:sldId id="334" r:id="rId20"/>
    <p:sldId id="370" r:id="rId21"/>
    <p:sldId id="371" r:id="rId22"/>
    <p:sldId id="372" r:id="rId23"/>
    <p:sldId id="373" r:id="rId24"/>
    <p:sldId id="374" r:id="rId25"/>
    <p:sldId id="383" r:id="rId26"/>
    <p:sldId id="375" r:id="rId27"/>
    <p:sldId id="337" r:id="rId28"/>
    <p:sldId id="336" r:id="rId29"/>
    <p:sldId id="376" r:id="rId30"/>
    <p:sldId id="338" r:id="rId31"/>
    <p:sldId id="340" r:id="rId32"/>
    <p:sldId id="341" r:id="rId33"/>
    <p:sldId id="342" r:id="rId34"/>
    <p:sldId id="377" r:id="rId35"/>
    <p:sldId id="379" r:id="rId36"/>
    <p:sldId id="343" r:id="rId37"/>
    <p:sldId id="378" r:id="rId38"/>
    <p:sldId id="344" r:id="rId39"/>
    <p:sldId id="345" r:id="rId40"/>
    <p:sldId id="380" r:id="rId41"/>
    <p:sldId id="381" r:id="rId42"/>
    <p:sldId id="384" r:id="rId43"/>
    <p:sldId id="385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5A44AF3-6747-4E45-9727-4D3E4DE306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679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E4B072-EA19-461F-9F6D-AA70CB3DF7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118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4B072-EA19-461F-9F6D-AA70CB3DF7B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7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0DB0A35-C6CD-4993-A013-5985B38CBD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CCB22-417D-460F-9793-12055524B1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C650-4E2A-4A1D-9159-D92BC13511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D07BC-46C6-4A98-BD60-8A8D73591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2CC776B-ADB8-4963-A43F-9FF1811151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9AE66A-2D32-473C-BBD1-89754B9BA6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0961EAE-DC09-4804-B9F7-009B8EB583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54AB-D51F-4C77-A92A-60390C3607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53A728F-0E07-4F5C-9911-A433DFF7FB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7AE1E-0DCD-41ED-BDC5-E24C755664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434D-876D-4DBD-BF04-66F48DBD73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513F-604B-4B9A-986B-393345F951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9286-BEF4-4D20-B348-56E5235381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15347-F567-4FA2-AD01-D65669D525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9A27-6CAE-41C6-B28F-620084CEC2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6FB4E2-BEF5-4F40-AD27-C2CB9519F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science.nhmccd.edu/biol/dehydrat/dehydrat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43000" y="3886200"/>
            <a:ext cx="7086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Cell Biology:</a:t>
            </a:r>
            <a:br>
              <a:rPr lang="en-US" dirty="0" smtClean="0"/>
            </a:br>
            <a:r>
              <a:rPr lang="en-US" sz="2700" dirty="0" smtClean="0"/>
              <a:t>Cell Compounds and Biological Molecules</a:t>
            </a:r>
            <a:endParaRPr lang="en-US" sz="27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066800" y="5124450"/>
            <a:ext cx="7086600" cy="5334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Lesson 3 – Carbohydrates and Lipids (</a:t>
            </a:r>
            <a:r>
              <a:rPr lang="en-US" i="1" dirty="0" smtClean="0"/>
              <a:t>Inquiry into Life pg. 31-36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8" name="Picture 7" descr="lipid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04800"/>
            <a:ext cx="3800475" cy="321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Dehydration and Hydrolysis Reactions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Ex) dehydration of glucose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1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t="2396" b="54193"/>
          <a:stretch>
            <a:fillRect/>
          </a:stretch>
        </p:blipFill>
        <p:spPr bwMode="auto">
          <a:xfrm>
            <a:off x="109442" y="1946564"/>
            <a:ext cx="8904167" cy="21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synthesishydrolyi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4267200"/>
            <a:ext cx="2957780" cy="2354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CA" sz="6000" dirty="0" smtClean="0"/>
              <a:t>Pg. 42-43, #12, 17</a:t>
            </a:r>
            <a:endParaRPr lang="en-CA" sz="6000" dirty="0"/>
          </a:p>
        </p:txBody>
      </p:sp>
    </p:spTree>
    <p:extLst>
      <p:ext uri="{BB962C8B-B14F-4D97-AF65-F5344CB8AC3E}">
        <p14:creationId xmlns:p14="http://schemas.microsoft.com/office/powerpoint/2010/main" val="4051494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Organic Molecules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The 4 main types of organic polymers that we will be looking at are:</a:t>
            </a:r>
          </a:p>
          <a:p>
            <a:pPr lvl="1"/>
            <a:r>
              <a:rPr lang="en-US" sz="2600" b="1" dirty="0" smtClean="0"/>
              <a:t>Carbohydrates</a:t>
            </a:r>
          </a:p>
          <a:p>
            <a:pPr lvl="1"/>
            <a:r>
              <a:rPr lang="en-US" sz="2600" b="1" dirty="0" smtClean="0"/>
              <a:t>Lipids (fats)</a:t>
            </a:r>
          </a:p>
          <a:p>
            <a:pPr lvl="1"/>
            <a:r>
              <a:rPr lang="en-US" sz="2600" b="1" dirty="0" smtClean="0"/>
              <a:t>Proteins</a:t>
            </a:r>
          </a:p>
          <a:p>
            <a:pPr lvl="1"/>
            <a:r>
              <a:rPr lang="en-US" sz="2600" b="1" dirty="0" smtClean="0"/>
              <a:t>Nucleic Acids</a:t>
            </a:r>
          </a:p>
          <a:p>
            <a:r>
              <a:rPr lang="en-US" sz="2800" dirty="0" smtClean="0"/>
              <a:t>All are essential to </a:t>
            </a:r>
            <a:r>
              <a:rPr lang="en-US" sz="2800" b="1" dirty="0" smtClean="0"/>
              <a:t>life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2.5  Carbohydrates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2800" dirty="0"/>
              <a:t>Some Functions:</a:t>
            </a:r>
          </a:p>
          <a:p>
            <a:pPr lvl="3"/>
            <a:r>
              <a:rPr lang="en-US" sz="2600" dirty="0"/>
              <a:t>Quick </a:t>
            </a:r>
            <a:r>
              <a:rPr lang="en-US" sz="2600" b="1" dirty="0" smtClean="0"/>
              <a:t>fuel</a:t>
            </a:r>
            <a:r>
              <a:rPr lang="en-US" sz="2600" dirty="0" smtClean="0"/>
              <a:t>*</a:t>
            </a:r>
            <a:endParaRPr lang="en-US" sz="2600" dirty="0"/>
          </a:p>
          <a:p>
            <a:pPr lvl="3"/>
            <a:r>
              <a:rPr lang="en-US" sz="2600" b="1" dirty="0"/>
              <a:t>Short-term</a:t>
            </a:r>
            <a:r>
              <a:rPr lang="en-US" sz="2600" dirty="0"/>
              <a:t> energy </a:t>
            </a:r>
            <a:r>
              <a:rPr lang="en-US" sz="2600" dirty="0" smtClean="0"/>
              <a:t>storage*</a:t>
            </a:r>
            <a:endParaRPr lang="en-US" sz="2600" dirty="0"/>
          </a:p>
          <a:p>
            <a:pPr lvl="3"/>
            <a:r>
              <a:rPr lang="en-US" sz="2600" b="1" dirty="0"/>
              <a:t>Structure</a:t>
            </a:r>
            <a:r>
              <a:rPr lang="en-US" sz="2600" dirty="0"/>
              <a:t> of organisms</a:t>
            </a:r>
          </a:p>
          <a:p>
            <a:pPr lvl="2"/>
            <a:r>
              <a:rPr lang="en-US" sz="1800" dirty="0" smtClean="0"/>
              <a:t>* foremost function</a:t>
            </a:r>
          </a:p>
          <a:p>
            <a:r>
              <a:rPr lang="en-US" sz="2800" dirty="0" smtClean="0"/>
              <a:t>Molecules characterized by presence of the grouping </a:t>
            </a:r>
            <a:r>
              <a:rPr lang="en-US" sz="2800" b="1" dirty="0" smtClean="0"/>
              <a:t>H-C-OH</a:t>
            </a:r>
          </a:p>
          <a:p>
            <a:r>
              <a:rPr lang="en-US" sz="2800" smtClean="0"/>
              <a:t>Ratio of </a:t>
            </a:r>
            <a:r>
              <a:rPr lang="en-US" sz="2800" dirty="0" smtClean="0"/>
              <a:t>H to O is </a:t>
            </a:r>
            <a:r>
              <a:rPr lang="en-US" sz="2800" b="1" dirty="0" smtClean="0"/>
              <a:t>2:1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2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2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2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2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2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2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2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2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2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2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2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2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Monosaccharides</a:t>
            </a:r>
            <a:endParaRPr lang="en-US" dirty="0"/>
          </a:p>
        </p:txBody>
      </p:sp>
      <p:sp>
        <p:nvSpPr>
          <p:cNvPr id="2334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/>
              <a:t>Simple </a:t>
            </a:r>
            <a:r>
              <a:rPr lang="en-US" sz="2800" dirty="0" smtClean="0"/>
              <a:t>Carbohydrates</a:t>
            </a:r>
            <a:endParaRPr lang="en-US" sz="2800" dirty="0"/>
          </a:p>
          <a:p>
            <a:pPr lvl="1">
              <a:buClr>
                <a:schemeClr val="tx1"/>
              </a:buClr>
            </a:pPr>
            <a:r>
              <a:rPr lang="en-US" dirty="0" err="1"/>
              <a:t>Monosaccharides</a:t>
            </a:r>
            <a:r>
              <a:rPr lang="en-US" dirty="0"/>
              <a:t> are </a:t>
            </a:r>
            <a:r>
              <a:rPr lang="en-US" b="1" dirty="0"/>
              <a:t>sugars</a:t>
            </a:r>
            <a:r>
              <a:rPr lang="en-US" dirty="0"/>
              <a:t> with </a:t>
            </a:r>
            <a:r>
              <a:rPr lang="en-US" b="1" dirty="0"/>
              <a:t>3 - 7 </a:t>
            </a:r>
            <a:r>
              <a:rPr lang="en-US" dirty="0"/>
              <a:t>carbon atoms </a:t>
            </a:r>
            <a:endParaRPr lang="en-US" dirty="0" smtClean="0"/>
          </a:p>
          <a:p>
            <a:pPr lvl="1">
              <a:buClr>
                <a:schemeClr val="tx1"/>
              </a:buClr>
            </a:pPr>
            <a:r>
              <a:rPr lang="en-US" dirty="0" smtClean="0"/>
              <a:t>Sugars are vital </a:t>
            </a:r>
            <a:r>
              <a:rPr lang="en-US" b="1" dirty="0" smtClean="0"/>
              <a:t>fuel</a:t>
            </a:r>
            <a:r>
              <a:rPr lang="en-US" dirty="0" smtClean="0"/>
              <a:t> nutrients for </a:t>
            </a:r>
            <a:r>
              <a:rPr lang="en-US" b="1" dirty="0" smtClean="0"/>
              <a:t>cells</a:t>
            </a:r>
            <a:endParaRPr lang="en-US" b="1" dirty="0"/>
          </a:p>
          <a:p>
            <a:pPr lvl="1"/>
            <a:r>
              <a:rPr lang="en-US" sz="3100" b="1" dirty="0"/>
              <a:t>Pentose</a:t>
            </a:r>
            <a:r>
              <a:rPr lang="en-US" sz="3100" dirty="0"/>
              <a:t> refers to a 5-carbon </a:t>
            </a:r>
            <a:r>
              <a:rPr lang="en-US" sz="3100" dirty="0" smtClean="0"/>
              <a:t>sugar</a:t>
            </a:r>
          </a:p>
          <a:p>
            <a:pPr lvl="2"/>
            <a:r>
              <a:rPr lang="en-US" dirty="0" smtClean="0"/>
              <a:t>All occur as ring structures with the formula </a:t>
            </a:r>
            <a:r>
              <a:rPr lang="en-US" b="1" dirty="0" smtClean="0"/>
              <a:t>C</a:t>
            </a:r>
            <a:r>
              <a:rPr lang="en-US" b="1" baseline="-25000" dirty="0" smtClean="0"/>
              <a:t>5</a:t>
            </a:r>
            <a:r>
              <a:rPr lang="en-US" b="1" dirty="0" smtClean="0"/>
              <a:t>H</a:t>
            </a:r>
            <a:r>
              <a:rPr lang="en-US" b="1" baseline="-25000" dirty="0" smtClean="0"/>
              <a:t>10</a:t>
            </a:r>
            <a:r>
              <a:rPr lang="en-US" b="1" dirty="0" smtClean="0"/>
              <a:t>O</a:t>
            </a:r>
            <a:r>
              <a:rPr lang="en-US" baseline="-25000" dirty="0" smtClean="0"/>
              <a:t>x</a:t>
            </a:r>
          </a:p>
          <a:p>
            <a:pPr lvl="1"/>
            <a:r>
              <a:rPr lang="en-US" sz="3100" b="1" dirty="0" err="1" smtClean="0"/>
              <a:t>Hexose</a:t>
            </a:r>
            <a:r>
              <a:rPr lang="en-US" sz="3100" dirty="0" smtClean="0"/>
              <a:t> </a:t>
            </a:r>
            <a:r>
              <a:rPr lang="en-US" sz="3100" dirty="0"/>
              <a:t>refers to a 6-carbon </a:t>
            </a:r>
            <a:r>
              <a:rPr lang="en-US" sz="3100" dirty="0" smtClean="0"/>
              <a:t>sugar</a:t>
            </a:r>
          </a:p>
          <a:p>
            <a:pPr lvl="3"/>
            <a:r>
              <a:rPr lang="en-US" sz="2600" dirty="0" smtClean="0"/>
              <a:t>Glucose – found in our </a:t>
            </a:r>
            <a:r>
              <a:rPr lang="en-US" sz="2600" b="1" dirty="0" smtClean="0"/>
              <a:t>blood</a:t>
            </a:r>
          </a:p>
          <a:p>
            <a:pPr lvl="3"/>
            <a:r>
              <a:rPr lang="en-US" sz="2600" dirty="0" smtClean="0"/>
              <a:t>Fructose – found in </a:t>
            </a:r>
            <a:r>
              <a:rPr lang="en-US" sz="2600" b="1" dirty="0" smtClean="0"/>
              <a:t>fruits</a:t>
            </a:r>
          </a:p>
          <a:p>
            <a:pPr lvl="3"/>
            <a:r>
              <a:rPr lang="en-US" sz="2600" dirty="0" err="1" smtClean="0"/>
              <a:t>Galactose</a:t>
            </a:r>
            <a:r>
              <a:rPr lang="en-US" sz="2600" dirty="0" smtClean="0"/>
              <a:t> – found in </a:t>
            </a:r>
            <a:r>
              <a:rPr lang="en-US" sz="2600" b="1" dirty="0" smtClean="0"/>
              <a:t>milk</a:t>
            </a:r>
          </a:p>
          <a:p>
            <a:pPr lvl="2"/>
            <a:r>
              <a:rPr lang="en-US" dirty="0" smtClean="0"/>
              <a:t>All occur as </a:t>
            </a:r>
            <a:r>
              <a:rPr lang="en-US" b="1" dirty="0" smtClean="0"/>
              <a:t>ring</a:t>
            </a:r>
            <a:r>
              <a:rPr lang="en-US" dirty="0" smtClean="0"/>
              <a:t> structures with the formula </a:t>
            </a:r>
            <a:r>
              <a:rPr lang="en-US" b="1" dirty="0" smtClean="0"/>
              <a:t>C</a:t>
            </a:r>
            <a:r>
              <a:rPr lang="en-US" b="1" baseline="-25000" dirty="0" smtClean="0"/>
              <a:t>6</a:t>
            </a:r>
            <a:r>
              <a:rPr lang="en-US" b="1" dirty="0" smtClean="0"/>
              <a:t>H</a:t>
            </a:r>
            <a:r>
              <a:rPr lang="en-US" b="1" baseline="-25000" dirty="0" smtClean="0"/>
              <a:t>12</a:t>
            </a:r>
            <a:r>
              <a:rPr lang="en-US" b="1" dirty="0" smtClean="0"/>
              <a:t>O</a:t>
            </a:r>
            <a:r>
              <a:rPr lang="en-US" b="1" baseline="-25000" dirty="0" smtClean="0"/>
              <a:t>6</a:t>
            </a:r>
          </a:p>
          <a:p>
            <a:pPr lvl="2"/>
            <a:r>
              <a:rPr lang="en-US" dirty="0" smtClean="0"/>
              <a:t>Exact shape of ring differs, as does arrangement of the –H and –OH groups attached</a:t>
            </a:r>
          </a:p>
          <a:p>
            <a:pPr lvl="4"/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3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3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3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3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3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3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3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3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34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34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34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34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Monosaccharides</a:t>
            </a:r>
            <a:r>
              <a:rPr lang="en-US" dirty="0" smtClean="0"/>
              <a:t> - Glucose</a:t>
            </a:r>
            <a:endParaRPr lang="en-US" dirty="0"/>
          </a:p>
        </p:txBody>
      </p:sp>
      <p:pic>
        <p:nvPicPr>
          <p:cNvPr id="234500" name="Picture 4" descr="three_ways_to_repre_c_la_73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19050" y="1600200"/>
            <a:ext cx="7829724" cy="3200400"/>
          </a:xfrm>
          <a:noFill/>
          <a:ln/>
        </p:spPr>
      </p:pic>
      <p:sp>
        <p:nvSpPr>
          <p:cNvPr id="234499" name="Text Box 3"/>
          <p:cNvSpPr txBox="1">
            <a:spLocks noChangeArrowheads="1"/>
          </p:cNvSpPr>
          <p:nvPr/>
        </p:nvSpPr>
        <p:spPr bwMode="auto">
          <a:xfrm>
            <a:off x="1143000" y="5026967"/>
            <a:ext cx="68531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Three ways to represent the structure of glucose</a:t>
            </a:r>
            <a:r>
              <a:rPr lang="en-US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 smtClean="0"/>
              <a:t>Monosaccharides</a:t>
            </a:r>
            <a:endParaRPr lang="en-CA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3600" dirty="0" smtClean="0">
                <a:solidFill>
                  <a:srgbClr val="FFFF00"/>
                </a:solidFill>
              </a:rPr>
              <a:t>       </a:t>
            </a:r>
            <a:endParaRPr lang="en-US" dirty="0" smtClean="0">
              <a:solidFill>
                <a:srgbClr val="FFFF00"/>
              </a:solidFill>
            </a:endParaRPr>
          </a:p>
        </p:txBody>
      </p:sp>
      <p:pic>
        <p:nvPicPr>
          <p:cNvPr id="17411" name="Picture 4" descr="glucose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989138"/>
            <a:ext cx="28765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fructos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1989138"/>
            <a:ext cx="30956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galactos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1989138"/>
            <a:ext cx="263048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179388" y="4941888"/>
            <a:ext cx="89646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FF00"/>
                </a:solidFill>
                <a:latin typeface="Arial" charset="0"/>
              </a:rPr>
              <a:t> </a:t>
            </a:r>
            <a:r>
              <a:rPr lang="en-US" sz="2800" b="1">
                <a:latin typeface="Arial" charset="0"/>
              </a:rPr>
              <a:t>GLUCOSE             FRUCTOSE            GALACTOSE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lacto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5334000"/>
            <a:ext cx="27733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maltos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2971800"/>
            <a:ext cx="237648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Disaccharides</a:t>
            </a:r>
            <a:endParaRPr lang="en-US" dirty="0"/>
          </a:p>
        </p:txBody>
      </p:sp>
      <p:pic>
        <p:nvPicPr>
          <p:cNvPr id="235524" name="Picture 4" descr="synthesi_degradatio_c_la_73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/>
          <a:stretch>
            <a:fillRect/>
          </a:stretch>
        </p:blipFill>
        <p:spPr>
          <a:xfrm>
            <a:off x="1828800" y="1828800"/>
            <a:ext cx="5257800" cy="1426178"/>
          </a:xfrm>
          <a:noFill/>
          <a:ln/>
        </p:spPr>
      </p:pic>
      <p:sp>
        <p:nvSpPr>
          <p:cNvPr id="23552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0" y="838200"/>
            <a:ext cx="8382000" cy="4648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>
              <a:solidFill>
                <a:srgbClr val="0000FF"/>
              </a:solidFill>
            </a:endParaRPr>
          </a:p>
          <a:p>
            <a:r>
              <a:rPr lang="en-US" b="1" dirty="0"/>
              <a:t>D</a:t>
            </a:r>
            <a:r>
              <a:rPr lang="en-US" b="1" dirty="0" smtClean="0"/>
              <a:t>isaccharides</a:t>
            </a:r>
            <a:r>
              <a:rPr lang="en-US" sz="2800" dirty="0" smtClean="0"/>
              <a:t> </a:t>
            </a:r>
            <a:r>
              <a:rPr lang="en-US" sz="2800" dirty="0"/>
              <a:t>contain </a:t>
            </a:r>
            <a:r>
              <a:rPr lang="en-US" sz="2800" b="1" dirty="0"/>
              <a:t>two</a:t>
            </a:r>
            <a:r>
              <a:rPr lang="en-US" sz="2800" dirty="0"/>
              <a:t> </a:t>
            </a:r>
            <a:r>
              <a:rPr lang="en-US" sz="2800" dirty="0" smtClean="0"/>
              <a:t>bonded </a:t>
            </a:r>
            <a:r>
              <a:rPr lang="en-US" sz="2800" dirty="0" err="1" smtClean="0"/>
              <a:t>monosaccharides</a:t>
            </a:r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Have a common formula </a:t>
            </a:r>
            <a:r>
              <a:rPr lang="en-US" sz="2800" b="1" dirty="0" smtClean="0"/>
              <a:t>C</a:t>
            </a:r>
            <a:r>
              <a:rPr lang="en-US" sz="2800" b="1" baseline="-25000" dirty="0" smtClean="0"/>
              <a:t>12</a:t>
            </a:r>
            <a:r>
              <a:rPr lang="en-US" sz="2800" b="1" dirty="0" smtClean="0"/>
              <a:t>H</a:t>
            </a:r>
            <a:r>
              <a:rPr lang="en-US" sz="2800" b="1" baseline="-25000" dirty="0" smtClean="0"/>
              <a:t>22</a:t>
            </a:r>
            <a:r>
              <a:rPr lang="en-US" sz="2800" b="1" dirty="0" smtClean="0"/>
              <a:t>O</a:t>
            </a:r>
            <a:r>
              <a:rPr lang="en-US" sz="2800" b="1" baseline="-25000" dirty="0" smtClean="0"/>
              <a:t>11</a:t>
            </a:r>
          </a:p>
          <a:p>
            <a:r>
              <a:rPr lang="en-US" sz="2800" dirty="0" smtClean="0"/>
              <a:t>Common disaccharides:</a:t>
            </a:r>
          </a:p>
          <a:p>
            <a:pPr lvl="1"/>
            <a:r>
              <a:rPr lang="en-US" sz="2500" b="1" dirty="0" smtClean="0"/>
              <a:t>Maltose</a:t>
            </a:r>
            <a:r>
              <a:rPr lang="en-US" sz="2500" dirty="0" smtClean="0"/>
              <a:t> - two molecules of glucose</a:t>
            </a:r>
          </a:p>
          <a:p>
            <a:pPr lvl="1"/>
            <a:r>
              <a:rPr lang="en-US" sz="2500" b="1" dirty="0" smtClean="0"/>
              <a:t>Sucrose</a:t>
            </a:r>
            <a:r>
              <a:rPr lang="en-US" sz="2500" dirty="0" smtClean="0"/>
              <a:t> – one glucose, one fructose</a:t>
            </a:r>
          </a:p>
          <a:p>
            <a:pPr lvl="1"/>
            <a:r>
              <a:rPr lang="en-US" sz="2500" b="1" dirty="0" smtClean="0"/>
              <a:t>Lactose</a:t>
            </a:r>
            <a:r>
              <a:rPr lang="en-US" sz="2500" dirty="0" smtClean="0"/>
              <a:t> – one glucose, one </a:t>
            </a:r>
            <a:r>
              <a:rPr lang="en-US" sz="2500" dirty="0" err="1" smtClean="0"/>
              <a:t>galactose</a:t>
            </a:r>
            <a:r>
              <a:rPr lang="en-US" sz="2500" dirty="0" smtClean="0"/>
              <a:t> </a:t>
            </a:r>
          </a:p>
          <a:p>
            <a:pPr lvl="1"/>
            <a:endParaRPr lang="en-US" sz="25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  <p:pic>
        <p:nvPicPr>
          <p:cNvPr id="6" name="Picture 6" descr="sucrose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3730" y="4906822"/>
            <a:ext cx="25923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ight Arrow 7"/>
          <p:cNvSpPr/>
          <p:nvPr/>
        </p:nvSpPr>
        <p:spPr>
          <a:xfrm rot="19745172">
            <a:off x="5770703" y="3926413"/>
            <a:ext cx="6858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216164">
            <a:off x="5959930" y="4856022"/>
            <a:ext cx="6858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216164">
            <a:off x="1707963" y="5519555"/>
            <a:ext cx="6858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Polysaccharides</a:t>
            </a:r>
            <a:endParaRPr lang="en-US" dirty="0"/>
          </a:p>
        </p:txBody>
      </p:sp>
      <p:sp>
        <p:nvSpPr>
          <p:cNvPr id="2365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sz="2800" dirty="0"/>
              <a:t>Polysaccharides</a:t>
            </a:r>
            <a:r>
              <a:rPr lang="en-US" dirty="0"/>
              <a:t> </a:t>
            </a:r>
            <a:r>
              <a:rPr lang="en-US" sz="2800" dirty="0"/>
              <a:t>are long polymers that contain </a:t>
            </a:r>
            <a:r>
              <a:rPr lang="en-US" sz="2800" b="1" dirty="0"/>
              <a:t>many</a:t>
            </a:r>
            <a:r>
              <a:rPr lang="en-US" sz="2800" dirty="0"/>
              <a:t> glucose </a:t>
            </a:r>
            <a:r>
              <a:rPr lang="en-US" sz="2800" dirty="0" smtClean="0"/>
              <a:t>subunits.</a:t>
            </a:r>
          </a:p>
          <a:p>
            <a:pPr>
              <a:buClr>
                <a:schemeClr val="tx1"/>
              </a:buClr>
            </a:pPr>
            <a:r>
              <a:rPr lang="en-US" sz="2800" dirty="0" smtClean="0"/>
              <a:t>basic formula </a:t>
            </a:r>
            <a:r>
              <a:rPr lang="en-US" sz="2800" b="1" dirty="0" smtClean="0"/>
              <a:t>(C</a:t>
            </a:r>
            <a:r>
              <a:rPr lang="en-US" sz="2800" b="1" baseline="-25000" dirty="0" smtClean="0"/>
              <a:t>6</a:t>
            </a:r>
            <a:r>
              <a:rPr lang="en-US" sz="2800" b="1" dirty="0" smtClean="0"/>
              <a:t>H</a:t>
            </a:r>
            <a:r>
              <a:rPr lang="en-US" sz="2800" b="1" baseline="-25000" dirty="0" smtClean="0"/>
              <a:t>10</a:t>
            </a:r>
            <a:r>
              <a:rPr lang="en-US" sz="2800" b="1" dirty="0" smtClean="0"/>
              <a:t>O</a:t>
            </a:r>
            <a:r>
              <a:rPr lang="en-US" sz="2800" b="1" baseline="-25000" dirty="0" smtClean="0"/>
              <a:t>5</a:t>
            </a:r>
            <a:r>
              <a:rPr lang="en-US" sz="2800" b="1" dirty="0" smtClean="0"/>
              <a:t>)n</a:t>
            </a:r>
          </a:p>
          <a:p>
            <a:pPr lvl="1">
              <a:buClr>
                <a:schemeClr val="tx1"/>
              </a:buClr>
            </a:pPr>
            <a:r>
              <a:rPr lang="en-US" sz="2500" dirty="0" smtClean="0"/>
              <a:t>n= dozens to thousands of glucose units</a:t>
            </a:r>
          </a:p>
          <a:p>
            <a:pPr>
              <a:buClr>
                <a:schemeClr val="tx1"/>
              </a:buClr>
            </a:pPr>
            <a:r>
              <a:rPr lang="en-US" sz="2800" dirty="0" smtClean="0"/>
              <a:t>Three main types:</a:t>
            </a:r>
            <a:endParaRPr lang="en-US" sz="2800" dirty="0"/>
          </a:p>
          <a:p>
            <a:pPr lvl="1"/>
            <a:r>
              <a:rPr lang="en-US" sz="2400" b="1" dirty="0"/>
              <a:t>Starch</a:t>
            </a:r>
            <a:r>
              <a:rPr lang="en-US" sz="3200" dirty="0"/>
              <a:t> </a:t>
            </a:r>
            <a:r>
              <a:rPr lang="en-US" sz="2400" dirty="0"/>
              <a:t>is the storage form of glucose in </a:t>
            </a:r>
            <a:r>
              <a:rPr lang="en-US" sz="2400" b="1" dirty="0"/>
              <a:t>plants</a:t>
            </a:r>
            <a:r>
              <a:rPr lang="en-US" sz="2400" dirty="0"/>
              <a:t>.</a:t>
            </a:r>
          </a:p>
          <a:p>
            <a:pPr lvl="1"/>
            <a:r>
              <a:rPr lang="en-US" sz="2400" b="1" dirty="0"/>
              <a:t>Glycogen</a:t>
            </a:r>
            <a:r>
              <a:rPr lang="en-US" sz="2400" dirty="0"/>
              <a:t> is the storage form of glucose in </a:t>
            </a:r>
            <a:r>
              <a:rPr lang="en-US" sz="2400" b="1" dirty="0"/>
              <a:t>animals</a:t>
            </a:r>
            <a:r>
              <a:rPr lang="en-US" sz="2400" dirty="0"/>
              <a:t>.</a:t>
            </a:r>
          </a:p>
          <a:p>
            <a:pPr lvl="1"/>
            <a:r>
              <a:rPr lang="en-US" sz="2400" b="1" dirty="0"/>
              <a:t>Cellulose</a:t>
            </a:r>
            <a:r>
              <a:rPr lang="en-US" sz="2400" dirty="0"/>
              <a:t> can be found in the </a:t>
            </a:r>
            <a:r>
              <a:rPr lang="en-US" sz="2400" b="1" dirty="0"/>
              <a:t>cell walls </a:t>
            </a:r>
            <a:r>
              <a:rPr lang="en-US" sz="2400" dirty="0"/>
              <a:t>of plants.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6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6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6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6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6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6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6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6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6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6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Polysaccharides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37574" name="Picture 6" descr="mad86751_02_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24789" y="1631198"/>
            <a:ext cx="3319211" cy="3169402"/>
          </a:xfrm>
          <a:prstGeom prst="rect">
            <a:avLst/>
          </a:prstGeom>
          <a:noFill/>
        </p:spPr>
      </p:pic>
      <p:pic>
        <p:nvPicPr>
          <p:cNvPr id="237576" name="Picture 8" descr="mad86751_02_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5971" y="1594912"/>
            <a:ext cx="2902722" cy="3358087"/>
          </a:xfrm>
          <a:prstGeom prst="rect">
            <a:avLst/>
          </a:prstGeom>
          <a:noFill/>
        </p:spPr>
      </p:pic>
      <p:pic>
        <p:nvPicPr>
          <p:cNvPr id="237578" name="Picture 10" descr="mad86751_02_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57" y="1492029"/>
            <a:ext cx="2978831" cy="356385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5055881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Glycogen</a:t>
            </a:r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4171574" y="5055881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Starch</a:t>
            </a:r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6917572" y="5055881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Cellulose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Analyze the structure and function of biological molecules in living systems, including carbohydrates, lipids, proteins, nucleic acids</a:t>
            </a:r>
          </a:p>
          <a:p>
            <a:pPr lvl="1"/>
            <a:r>
              <a:rPr lang="en-US" dirty="0" smtClean="0"/>
              <a:t>Demonstrate a knowledge of dehydration synthesis and hydrolysis applied to organic monomers and polymers</a:t>
            </a:r>
          </a:p>
          <a:p>
            <a:pPr lvl="1"/>
            <a:r>
              <a:rPr lang="en-US" dirty="0" smtClean="0"/>
              <a:t>Differentiate among carbohydrates, lipids, proteins, and nucleic acids with respect to chemical structure</a:t>
            </a:r>
          </a:p>
          <a:p>
            <a:pPr lvl="1"/>
            <a:r>
              <a:rPr lang="en-US" dirty="0" smtClean="0"/>
              <a:t>Recognize the empirical formula of a monosaccharide</a:t>
            </a:r>
          </a:p>
          <a:p>
            <a:pPr lvl="1"/>
            <a:r>
              <a:rPr lang="en-US" dirty="0" smtClean="0"/>
              <a:t>List the main functions of carbohydrates</a:t>
            </a:r>
          </a:p>
          <a:p>
            <a:pPr lvl="1"/>
            <a:r>
              <a:rPr lang="en-US" dirty="0" smtClean="0"/>
              <a:t>Differentiate among </a:t>
            </a:r>
            <a:r>
              <a:rPr lang="en-US" dirty="0" err="1" smtClean="0"/>
              <a:t>monosaccharides</a:t>
            </a:r>
            <a:r>
              <a:rPr lang="en-US" dirty="0" smtClean="0"/>
              <a:t>, disaccharides, and polysaccharides</a:t>
            </a:r>
          </a:p>
          <a:p>
            <a:pPr lvl="1"/>
            <a:r>
              <a:rPr lang="en-US" dirty="0" smtClean="0"/>
              <a:t>Differentiate among starch, cellulose, and glycogen with respect to function, type of bonding, and level of branching</a:t>
            </a:r>
          </a:p>
          <a:p>
            <a:pPr lvl="1"/>
            <a:r>
              <a:rPr lang="en-US" dirty="0" smtClean="0"/>
              <a:t>Describe the location, structure, and function of the following in the human body: neutral fats, steroids, phospholipids</a:t>
            </a:r>
          </a:p>
          <a:p>
            <a:pPr lvl="1"/>
            <a:r>
              <a:rPr lang="en-US" dirty="0" smtClean="0"/>
              <a:t>Compare saturated and unsaturated fatty acids in terms of </a:t>
            </a:r>
            <a:r>
              <a:rPr lang="en-US" smtClean="0"/>
              <a:t>molecular structure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Starch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343400" cy="4937760"/>
          </a:xfrm>
        </p:spPr>
        <p:txBody>
          <a:bodyPr/>
          <a:lstStyle/>
          <a:p>
            <a:r>
              <a:rPr lang="en-CA" dirty="0" smtClean="0"/>
              <a:t>Storage form of glucose in </a:t>
            </a:r>
            <a:r>
              <a:rPr lang="en-CA" b="1" dirty="0" smtClean="0"/>
              <a:t>plants</a:t>
            </a:r>
          </a:p>
          <a:p>
            <a:r>
              <a:rPr lang="en-CA" b="1" dirty="0" smtClean="0"/>
              <a:t>Few</a:t>
            </a:r>
            <a:r>
              <a:rPr lang="en-CA" dirty="0" smtClean="0"/>
              <a:t> side chains of glucose</a:t>
            </a:r>
          </a:p>
          <a:p>
            <a:r>
              <a:rPr lang="en-CA" dirty="0" smtClean="0"/>
              <a:t>Linkage between glucose units are the same</a:t>
            </a:r>
          </a:p>
          <a:p>
            <a:r>
              <a:rPr lang="en-CA" dirty="0" smtClean="0"/>
              <a:t>Figure 2.17 pg. 33</a:t>
            </a:r>
          </a:p>
          <a:p>
            <a:endParaRPr lang="en-CA" dirty="0" smtClean="0"/>
          </a:p>
          <a:p>
            <a:endParaRPr lang="en-CA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843575"/>
            <a:ext cx="8207375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mad86751_02_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295399"/>
            <a:ext cx="3200400" cy="3702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700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Glycogen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495800" cy="4937760"/>
          </a:xfrm>
        </p:spPr>
        <p:txBody>
          <a:bodyPr/>
          <a:lstStyle/>
          <a:p>
            <a:r>
              <a:rPr lang="en-CA" dirty="0" smtClean="0"/>
              <a:t>“animal starch” stored in the liver and muscle tissue</a:t>
            </a:r>
          </a:p>
          <a:p>
            <a:r>
              <a:rPr lang="en-CA" dirty="0" smtClean="0"/>
              <a:t>Storage form of glucose in </a:t>
            </a:r>
            <a:r>
              <a:rPr lang="en-CA" b="1" dirty="0" smtClean="0"/>
              <a:t>animals</a:t>
            </a:r>
          </a:p>
          <a:p>
            <a:r>
              <a:rPr lang="en-CA" b="1" dirty="0" smtClean="0"/>
              <a:t>Many</a:t>
            </a:r>
            <a:r>
              <a:rPr lang="en-CA" dirty="0" smtClean="0"/>
              <a:t> side chains of glucose</a:t>
            </a:r>
          </a:p>
          <a:p>
            <a:r>
              <a:rPr lang="en-CA" dirty="0" smtClean="0"/>
              <a:t>Linkage between glucose units the same</a:t>
            </a:r>
          </a:p>
          <a:p>
            <a:r>
              <a:rPr lang="en-CA" dirty="0" smtClean="0"/>
              <a:t>Figure 2.18 pg. 33</a:t>
            </a:r>
          </a:p>
          <a:p>
            <a:endParaRPr lang="en-CA" dirty="0"/>
          </a:p>
        </p:txBody>
      </p:sp>
      <p:pic>
        <p:nvPicPr>
          <p:cNvPr id="4" name="Picture 10" descr="mad86751_02_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295399"/>
            <a:ext cx="4114800" cy="49229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921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Cellulose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419600" cy="4937760"/>
          </a:xfrm>
        </p:spPr>
        <p:txBody>
          <a:bodyPr/>
          <a:lstStyle/>
          <a:p>
            <a:r>
              <a:rPr lang="en-CA" dirty="0" smtClean="0"/>
              <a:t>Gives plants its </a:t>
            </a:r>
            <a:r>
              <a:rPr lang="en-CA" b="1" dirty="0" smtClean="0"/>
              <a:t>structure</a:t>
            </a:r>
          </a:p>
          <a:p>
            <a:r>
              <a:rPr lang="en-CA" dirty="0" smtClean="0"/>
              <a:t>Found in the </a:t>
            </a:r>
            <a:r>
              <a:rPr lang="en-CA" b="1" dirty="0" smtClean="0"/>
              <a:t>cell walls </a:t>
            </a:r>
            <a:r>
              <a:rPr lang="en-CA" dirty="0" smtClean="0"/>
              <a:t>of plants</a:t>
            </a:r>
          </a:p>
          <a:p>
            <a:r>
              <a:rPr lang="en-CA" b="1" dirty="0" smtClean="0"/>
              <a:t>No</a:t>
            </a:r>
            <a:r>
              <a:rPr lang="en-CA" dirty="0" smtClean="0"/>
              <a:t> side chains of glucose</a:t>
            </a:r>
          </a:p>
          <a:p>
            <a:r>
              <a:rPr lang="en-CA" dirty="0" smtClean="0"/>
              <a:t>Different linkages between glucose units</a:t>
            </a:r>
          </a:p>
          <a:p>
            <a:r>
              <a:rPr lang="en-CA" dirty="0" smtClean="0"/>
              <a:t>Fig. 219 pg. 33</a:t>
            </a:r>
          </a:p>
          <a:p>
            <a:endParaRPr lang="en-CA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932703"/>
            <a:ext cx="828040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mad86751_02_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219199"/>
            <a:ext cx="3733800" cy="35652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208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Cellulose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3962400" cy="4937760"/>
          </a:xfrm>
        </p:spPr>
        <p:txBody>
          <a:bodyPr>
            <a:normAutofit/>
          </a:bodyPr>
          <a:lstStyle/>
          <a:p>
            <a:r>
              <a:rPr lang="en-US" sz="2800" dirty="0"/>
              <a:t>Our digestive system is </a:t>
            </a:r>
            <a:r>
              <a:rPr lang="en-US" sz="2800" b="1" dirty="0"/>
              <a:t>unable to digest </a:t>
            </a:r>
            <a:r>
              <a:rPr lang="en-US" sz="2800" dirty="0"/>
              <a:t>this linkage.  </a:t>
            </a:r>
            <a:endParaRPr lang="en-US" sz="2800" dirty="0" smtClean="0"/>
          </a:p>
          <a:p>
            <a:r>
              <a:rPr lang="en-US" sz="2800" dirty="0" smtClean="0"/>
              <a:t>Cellulose </a:t>
            </a:r>
            <a:r>
              <a:rPr lang="en-US" sz="2800" dirty="0"/>
              <a:t>passes through our system as </a:t>
            </a:r>
            <a:r>
              <a:rPr lang="en-US" sz="2800" b="1" dirty="0"/>
              <a:t>fiber or roughage</a:t>
            </a:r>
            <a:r>
              <a:rPr lang="en-US" sz="2800" dirty="0"/>
              <a:t>.  </a:t>
            </a:r>
            <a:endParaRPr lang="en-US" sz="2800" dirty="0" smtClean="0"/>
          </a:p>
          <a:p>
            <a:r>
              <a:rPr lang="en-US" sz="2800" dirty="0" smtClean="0"/>
              <a:t>May </a:t>
            </a:r>
            <a:r>
              <a:rPr lang="en-US" sz="2800" dirty="0"/>
              <a:t>be important for good health and prevention of colon cancer</a:t>
            </a:r>
            <a:endParaRPr lang="en-CA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371600"/>
            <a:ext cx="4343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2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Summary of </a:t>
            </a:r>
            <a:r>
              <a:rPr lang="en-CA" dirty="0" smtClean="0"/>
              <a:t>Carbohydrates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sz="2800" dirty="0" smtClean="0"/>
              <a:t>1) Source of short-term energy for all organisms:</a:t>
            </a:r>
          </a:p>
          <a:p>
            <a:pPr lvl="1"/>
            <a:r>
              <a:rPr lang="en-CA" sz="2600" dirty="0" smtClean="0"/>
              <a:t>Animals – glycogen</a:t>
            </a:r>
          </a:p>
          <a:p>
            <a:pPr lvl="1"/>
            <a:r>
              <a:rPr lang="en-CA" sz="2600" dirty="0" smtClean="0"/>
              <a:t>Plants – starch</a:t>
            </a:r>
          </a:p>
          <a:p>
            <a:pPr lvl="1"/>
            <a:r>
              <a:rPr lang="en-CA" sz="2600" dirty="0" smtClean="0"/>
              <a:t>Energy is released as the carbohydrates are broken down by hydrolysis</a:t>
            </a:r>
          </a:p>
          <a:p>
            <a:r>
              <a:rPr lang="en-CA" sz="2800" dirty="0" smtClean="0"/>
              <a:t>2) Structural molecules in plants - cellulose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083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CA" sz="6000" dirty="0" smtClean="0"/>
              <a:t>Pg. 42-43, #7, 9, 29 </a:t>
            </a:r>
            <a:endParaRPr lang="en-CA" sz="6000" dirty="0"/>
          </a:p>
        </p:txBody>
      </p:sp>
    </p:spTree>
    <p:extLst>
      <p:ext uri="{BB962C8B-B14F-4D97-AF65-F5344CB8AC3E}">
        <p14:creationId xmlns:p14="http://schemas.microsoft.com/office/powerpoint/2010/main" val="5531675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2.6 Lipids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CA" sz="2800" dirty="0" smtClean="0"/>
              <a:t>Include:</a:t>
            </a:r>
          </a:p>
          <a:p>
            <a:pPr lvl="1"/>
            <a:r>
              <a:rPr lang="en-CA" sz="2800" b="1" dirty="0" smtClean="0">
                <a:solidFill>
                  <a:schemeClr val="accent6">
                    <a:lumMod val="75000"/>
                  </a:schemeClr>
                </a:solidFill>
              </a:rPr>
              <a:t>Fats</a:t>
            </a:r>
            <a:r>
              <a:rPr lang="en-CA" sz="2800" dirty="0" smtClean="0">
                <a:solidFill>
                  <a:schemeClr val="accent6">
                    <a:lumMod val="75000"/>
                  </a:schemeClr>
                </a:solidFill>
              </a:rPr>
              <a:t> and </a:t>
            </a:r>
            <a:r>
              <a:rPr lang="en-CA" sz="2800" b="1" dirty="0" smtClean="0">
                <a:solidFill>
                  <a:schemeClr val="accent6">
                    <a:lumMod val="75000"/>
                  </a:schemeClr>
                </a:solidFill>
              </a:rPr>
              <a:t>Oils</a:t>
            </a:r>
          </a:p>
          <a:p>
            <a:pPr lvl="1"/>
            <a:r>
              <a:rPr lang="en-CA" sz="2800" b="1" dirty="0" smtClean="0">
                <a:solidFill>
                  <a:schemeClr val="accent6">
                    <a:lumMod val="75000"/>
                  </a:schemeClr>
                </a:solidFill>
              </a:rPr>
              <a:t>Phospholipids</a:t>
            </a:r>
          </a:p>
          <a:p>
            <a:pPr lvl="1"/>
            <a:r>
              <a:rPr lang="en-CA" sz="2800" b="1" dirty="0" smtClean="0">
                <a:solidFill>
                  <a:schemeClr val="accent6">
                    <a:lumMod val="75000"/>
                  </a:schemeClr>
                </a:solidFill>
              </a:rPr>
              <a:t>Steroids</a:t>
            </a:r>
          </a:p>
          <a:p>
            <a:r>
              <a:rPr lang="en-US" sz="2800" dirty="0"/>
              <a:t>We eat lipids as part of our food.  Our bodies are capable of producing them as well as metabolizing </a:t>
            </a:r>
            <a:r>
              <a:rPr lang="en-US" sz="2800" dirty="0" smtClean="0"/>
              <a:t>them</a:t>
            </a:r>
          </a:p>
          <a:p>
            <a:r>
              <a:rPr lang="en-US" sz="2800" dirty="0"/>
              <a:t>Next to glucose, fats are the second most important</a:t>
            </a:r>
            <a:r>
              <a:rPr lang="en-US" sz="2800" b="1" dirty="0"/>
              <a:t> energy </a:t>
            </a:r>
            <a:r>
              <a:rPr lang="en-US" sz="2800" dirty="0"/>
              <a:t>molecule for </a:t>
            </a:r>
            <a:r>
              <a:rPr lang="en-US" sz="2800" dirty="0" smtClean="0"/>
              <a:t>us</a:t>
            </a:r>
          </a:p>
          <a:p>
            <a:r>
              <a:rPr lang="en-US" sz="2800" dirty="0"/>
              <a:t>Unfortunately, we store them in </a:t>
            </a:r>
            <a:r>
              <a:rPr lang="en-US" sz="2800" i="1" dirty="0"/>
              <a:t>adipose </a:t>
            </a:r>
            <a:r>
              <a:rPr lang="en-US" sz="2800" dirty="0"/>
              <a:t>(</a:t>
            </a:r>
            <a:r>
              <a:rPr lang="en-US" sz="2800" b="1" dirty="0"/>
              <a:t>fat</a:t>
            </a:r>
            <a:r>
              <a:rPr lang="en-US" sz="2800" dirty="0"/>
              <a:t>) cells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271908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Lipids</a:t>
            </a:r>
            <a:endParaRPr lang="en-US" dirty="0"/>
          </a:p>
        </p:txBody>
      </p:sp>
      <p:sp>
        <p:nvSpPr>
          <p:cNvPr id="2406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Some functions:</a:t>
            </a:r>
            <a:endParaRPr lang="en-US" sz="2800" dirty="0"/>
          </a:p>
          <a:p>
            <a:pPr lvl="1"/>
            <a:r>
              <a:rPr lang="en-US" sz="2600" b="1" dirty="0"/>
              <a:t>Long-term</a:t>
            </a:r>
            <a:r>
              <a:rPr lang="en-US" sz="2600" dirty="0"/>
              <a:t> energy storage</a:t>
            </a:r>
          </a:p>
          <a:p>
            <a:pPr lvl="1"/>
            <a:r>
              <a:rPr lang="en-US" sz="2600" dirty="0"/>
              <a:t>Insulation against </a:t>
            </a:r>
            <a:r>
              <a:rPr lang="en-US" sz="2600" b="1" dirty="0"/>
              <a:t>heat loss</a:t>
            </a:r>
          </a:p>
          <a:p>
            <a:pPr lvl="1"/>
            <a:r>
              <a:rPr lang="en-US" sz="2600" b="1" dirty="0"/>
              <a:t>Protection</a:t>
            </a:r>
            <a:r>
              <a:rPr lang="en-US" sz="2600" dirty="0"/>
              <a:t> of major </a:t>
            </a:r>
            <a:r>
              <a:rPr lang="en-US" sz="2600" dirty="0" smtClean="0"/>
              <a:t>organs</a:t>
            </a:r>
          </a:p>
          <a:p>
            <a:pPr lvl="1"/>
            <a:r>
              <a:rPr lang="en-US" sz="2600" dirty="0" smtClean="0"/>
              <a:t>Primary component of the </a:t>
            </a:r>
            <a:r>
              <a:rPr lang="en-US" sz="2600" b="1" dirty="0" smtClean="0"/>
              <a:t>cell membrane</a:t>
            </a:r>
          </a:p>
          <a:p>
            <a:r>
              <a:rPr lang="en-US" sz="2800" dirty="0" smtClean="0"/>
              <a:t>Molecules also contain carbon, hydrogen, and oxygen but the H:O ratio is </a:t>
            </a:r>
            <a:r>
              <a:rPr lang="en-US" sz="2800" b="1" dirty="0" smtClean="0"/>
              <a:t>greater</a:t>
            </a:r>
            <a:r>
              <a:rPr lang="en-US" sz="2800" dirty="0" smtClean="0"/>
              <a:t> than 2:1</a:t>
            </a:r>
          </a:p>
          <a:p>
            <a:r>
              <a:rPr lang="en-US" sz="2800" dirty="0" smtClean="0"/>
              <a:t>Lipids do not dissolve in water (</a:t>
            </a:r>
            <a:r>
              <a:rPr lang="en-US" sz="2800" b="1" dirty="0" smtClean="0"/>
              <a:t>non-polar</a:t>
            </a:r>
            <a:r>
              <a:rPr lang="en-US" sz="2800" dirty="0" smtClean="0"/>
              <a:t>)</a:t>
            </a:r>
          </a:p>
          <a:p>
            <a:r>
              <a:rPr lang="en-US" sz="2800" dirty="0" smtClean="0"/>
              <a:t>Lipids are electrically </a:t>
            </a:r>
            <a:r>
              <a:rPr lang="en-US" sz="2800" b="1" dirty="0" smtClean="0"/>
              <a:t>neutral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0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0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0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0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0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0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0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0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0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0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0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0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0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0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Lipids</a:t>
            </a:r>
            <a:endParaRPr lang="en-US" dirty="0"/>
          </a:p>
        </p:txBody>
      </p:sp>
      <p:sp>
        <p:nvSpPr>
          <p:cNvPr id="2396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Fats and </a:t>
            </a:r>
            <a:r>
              <a:rPr lang="en-US" dirty="0" smtClean="0"/>
              <a:t>Oils</a:t>
            </a:r>
            <a:endParaRPr lang="en-US" sz="2800" dirty="0"/>
          </a:p>
          <a:p>
            <a:pPr lvl="1">
              <a:lnSpc>
                <a:spcPct val="90000"/>
              </a:lnSpc>
            </a:pPr>
            <a:r>
              <a:rPr lang="en-US" sz="2800" dirty="0" smtClean="0"/>
              <a:t>Fats (</a:t>
            </a:r>
            <a:r>
              <a:rPr lang="en-US" sz="2800" b="1" dirty="0" smtClean="0"/>
              <a:t>saturated</a:t>
            </a:r>
            <a:r>
              <a:rPr lang="en-US" sz="2800" dirty="0" smtClean="0"/>
              <a:t> fats)</a:t>
            </a:r>
            <a:endParaRPr lang="en-US" sz="2800" dirty="0"/>
          </a:p>
          <a:p>
            <a:pPr lvl="2">
              <a:lnSpc>
                <a:spcPct val="90000"/>
              </a:lnSpc>
            </a:pPr>
            <a:r>
              <a:rPr lang="en-US" sz="2600" dirty="0"/>
              <a:t>Usually of </a:t>
            </a:r>
            <a:r>
              <a:rPr lang="en-US" sz="2600" b="1" dirty="0"/>
              <a:t>animal</a:t>
            </a:r>
            <a:r>
              <a:rPr lang="en-US" sz="2600" dirty="0"/>
              <a:t> origin</a:t>
            </a:r>
          </a:p>
          <a:p>
            <a:pPr lvl="2">
              <a:lnSpc>
                <a:spcPct val="90000"/>
              </a:lnSpc>
            </a:pPr>
            <a:r>
              <a:rPr lang="en-US" sz="2600" b="1" dirty="0"/>
              <a:t>Solid</a:t>
            </a:r>
            <a:r>
              <a:rPr lang="en-US" sz="2600" dirty="0"/>
              <a:t> at room </a:t>
            </a:r>
            <a:r>
              <a:rPr lang="en-US" sz="2600" dirty="0" smtClean="0"/>
              <a:t>temperature</a:t>
            </a:r>
          </a:p>
          <a:p>
            <a:pPr lvl="2">
              <a:lnSpc>
                <a:spcPct val="90000"/>
              </a:lnSpc>
            </a:pPr>
            <a:r>
              <a:rPr lang="en-US" sz="2600" dirty="0" smtClean="0"/>
              <a:t>Fats provide long-term energy storage, insulate against heat loss, and protect major organs</a:t>
            </a:r>
          </a:p>
          <a:p>
            <a:pPr lvl="2">
              <a:lnSpc>
                <a:spcPct val="90000"/>
              </a:lnSpc>
            </a:pPr>
            <a:r>
              <a:rPr lang="en-US" sz="2600" dirty="0" smtClean="0"/>
              <a:t>Ex.) lard, butter</a:t>
            </a:r>
            <a:endParaRPr lang="en-US" sz="2600" dirty="0"/>
          </a:p>
          <a:p>
            <a:pPr lvl="1">
              <a:lnSpc>
                <a:spcPct val="90000"/>
              </a:lnSpc>
            </a:pPr>
            <a:r>
              <a:rPr lang="en-US" sz="2800" dirty="0" smtClean="0"/>
              <a:t>Oils (</a:t>
            </a:r>
            <a:r>
              <a:rPr lang="en-US" sz="2800" b="1" dirty="0" smtClean="0"/>
              <a:t>unsaturated</a:t>
            </a:r>
            <a:r>
              <a:rPr lang="en-US" sz="2800" dirty="0" smtClean="0"/>
              <a:t> fats)</a:t>
            </a:r>
            <a:endParaRPr lang="en-US" sz="2800" dirty="0"/>
          </a:p>
          <a:p>
            <a:pPr lvl="2">
              <a:lnSpc>
                <a:spcPct val="90000"/>
              </a:lnSpc>
            </a:pPr>
            <a:r>
              <a:rPr lang="en-US" sz="2600" dirty="0"/>
              <a:t>Usually of </a:t>
            </a:r>
            <a:r>
              <a:rPr lang="en-US" sz="2600" b="1" dirty="0"/>
              <a:t>plant</a:t>
            </a:r>
            <a:r>
              <a:rPr lang="en-US" sz="2600" dirty="0"/>
              <a:t> origin</a:t>
            </a:r>
          </a:p>
          <a:p>
            <a:pPr lvl="2">
              <a:lnSpc>
                <a:spcPct val="90000"/>
              </a:lnSpc>
            </a:pPr>
            <a:r>
              <a:rPr lang="en-US" sz="2600" b="1" dirty="0"/>
              <a:t>Liquid</a:t>
            </a:r>
            <a:r>
              <a:rPr lang="en-US" sz="2600" dirty="0"/>
              <a:t> at room </a:t>
            </a:r>
            <a:r>
              <a:rPr lang="en-US" sz="2600" dirty="0" smtClean="0"/>
              <a:t>temperature</a:t>
            </a:r>
          </a:p>
          <a:p>
            <a:pPr lvl="2">
              <a:lnSpc>
                <a:spcPct val="90000"/>
              </a:lnSpc>
            </a:pPr>
            <a:r>
              <a:rPr lang="en-US" sz="2600" dirty="0" smtClean="0"/>
              <a:t>Ex.) vegetable oils</a:t>
            </a:r>
            <a:endParaRPr lang="en-US" sz="2600" dirty="0"/>
          </a:p>
          <a:p>
            <a:pPr lvl="2">
              <a:lnSpc>
                <a:spcPct val="90000"/>
              </a:lnSpc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9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9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96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96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96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96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Formation of Fats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sz="2800" dirty="0" smtClean="0"/>
              <a:t>Fats and oils form when one </a:t>
            </a:r>
            <a:r>
              <a:rPr lang="en-CA" sz="2800" b="1" dirty="0" smtClean="0"/>
              <a:t>glycerol</a:t>
            </a:r>
            <a:r>
              <a:rPr lang="en-CA" sz="2800" dirty="0" smtClean="0"/>
              <a:t> molecule reacts with three </a:t>
            </a:r>
            <a:r>
              <a:rPr lang="en-CA" sz="2800" b="1" dirty="0" smtClean="0"/>
              <a:t>fatty acid </a:t>
            </a:r>
            <a:r>
              <a:rPr lang="en-CA" sz="2800" dirty="0" smtClean="0"/>
              <a:t>molecules</a:t>
            </a:r>
          </a:p>
          <a:p>
            <a:r>
              <a:rPr lang="en-CA" sz="2800" dirty="0" smtClean="0"/>
              <a:t>A fat molecule is sometimes called a </a:t>
            </a:r>
            <a:r>
              <a:rPr lang="en-CA" sz="2800" b="1" dirty="0" smtClean="0"/>
              <a:t>triglyceride</a:t>
            </a:r>
            <a:r>
              <a:rPr lang="en-CA" sz="2800" dirty="0" smtClean="0"/>
              <a:t> because of its three-part structure</a:t>
            </a:r>
          </a:p>
          <a:p>
            <a:r>
              <a:rPr lang="en-CA" sz="2800" dirty="0" smtClean="0"/>
              <a:t>The term </a:t>
            </a:r>
            <a:r>
              <a:rPr lang="en-CA" sz="2800" b="1" dirty="0" smtClean="0"/>
              <a:t>neutral fat </a:t>
            </a:r>
            <a:r>
              <a:rPr lang="en-CA" sz="2800" dirty="0" smtClean="0"/>
              <a:t>is sometimes used because the molecule is non-polar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8620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2.4  Organic Molecules</a:t>
            </a:r>
          </a:p>
        </p:txBody>
      </p:sp>
      <p:pic>
        <p:nvPicPr>
          <p:cNvPr id="226308" name="Picture 4" descr="p-31l_long_hydrocarbon__c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33400" y="4038600"/>
            <a:ext cx="7885373" cy="1981200"/>
          </a:xfrm>
        </p:spPr>
      </p:pic>
      <p:sp>
        <p:nvSpPr>
          <p:cNvPr id="22630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8229600" cy="2286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Always contain</a:t>
            </a:r>
            <a:r>
              <a:rPr lang="en-US" sz="2800" dirty="0" smtClean="0"/>
              <a:t>:</a:t>
            </a:r>
            <a:endParaRPr lang="en-US" sz="2800" dirty="0"/>
          </a:p>
          <a:p>
            <a:pPr lvl="1">
              <a:lnSpc>
                <a:spcPct val="90000"/>
              </a:lnSpc>
            </a:pPr>
            <a:r>
              <a:rPr lang="en-US" sz="2600" b="1" dirty="0"/>
              <a:t>Carbon (C)</a:t>
            </a:r>
            <a:r>
              <a:rPr lang="en-US" sz="2600" dirty="0"/>
              <a:t> and </a:t>
            </a:r>
            <a:r>
              <a:rPr lang="en-US" sz="2600" b="1" dirty="0"/>
              <a:t>Hydrogen (H</a:t>
            </a:r>
            <a:r>
              <a:rPr lang="en-US" sz="2600" b="1" dirty="0" smtClean="0"/>
              <a:t>)</a:t>
            </a:r>
            <a:endParaRPr lang="en-US" sz="2600" b="1" dirty="0"/>
          </a:p>
          <a:p>
            <a:pPr lvl="1">
              <a:lnSpc>
                <a:spcPct val="90000"/>
              </a:lnSpc>
            </a:pPr>
            <a:r>
              <a:rPr lang="en-US" sz="2600" dirty="0"/>
              <a:t>A carbon atom may share electrons with another carbon </a:t>
            </a:r>
            <a:r>
              <a:rPr lang="en-US" sz="2600" dirty="0" smtClean="0"/>
              <a:t>atom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Can form long carbon </a:t>
            </a:r>
            <a:r>
              <a:rPr lang="en-US" sz="2800" b="1" dirty="0" smtClean="0"/>
              <a:t>chains</a:t>
            </a:r>
            <a:r>
              <a:rPr lang="en-US" sz="2800" dirty="0" smtClean="0"/>
              <a:t> (below)</a:t>
            </a:r>
            <a:endParaRPr lang="en-US" sz="2800" dirty="0"/>
          </a:p>
          <a:p>
            <a:pPr>
              <a:lnSpc>
                <a:spcPct val="90000"/>
              </a:lnSpc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6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6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6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6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Neutral Fat Structure</a:t>
            </a:r>
            <a:endParaRPr lang="en-US" dirty="0"/>
          </a:p>
        </p:txBody>
      </p:sp>
      <p:pic>
        <p:nvPicPr>
          <p:cNvPr id="241668" name="Picture 4" descr="degradation_molecul_c_la_73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6200" y="1447800"/>
            <a:ext cx="8894521" cy="3124200"/>
          </a:xfrm>
          <a:noFill/>
          <a:ln/>
        </p:spPr>
      </p:pic>
      <p:sp>
        <p:nvSpPr>
          <p:cNvPr id="241667" name="Text Box 3"/>
          <p:cNvSpPr txBox="1">
            <a:spLocks noChangeArrowheads="1"/>
          </p:cNvSpPr>
          <p:nvPr/>
        </p:nvSpPr>
        <p:spPr bwMode="auto">
          <a:xfrm>
            <a:off x="1600200" y="4876800"/>
            <a:ext cx="61766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Synthesis and degradation of a fat molecule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Fatty Acids</a:t>
            </a:r>
            <a:endParaRPr lang="en-US" dirty="0"/>
          </a:p>
        </p:txBody>
      </p:sp>
      <p:sp>
        <p:nvSpPr>
          <p:cNvPr id="2437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3000" dirty="0"/>
              <a:t>Saturated and Unsaturated Fatty </a:t>
            </a:r>
            <a:r>
              <a:rPr lang="en-US" sz="3000" dirty="0" smtClean="0"/>
              <a:t>Acids</a:t>
            </a:r>
            <a:endParaRPr lang="en-US" sz="3000" dirty="0"/>
          </a:p>
          <a:p>
            <a:pPr lvl="1">
              <a:lnSpc>
                <a:spcPct val="90000"/>
              </a:lnSpc>
            </a:pPr>
            <a:r>
              <a:rPr lang="en-US" sz="2600" dirty="0">
                <a:solidFill>
                  <a:schemeClr val="tx1"/>
                </a:solidFill>
              </a:rPr>
              <a:t>Fatty acids are hydrocarbon chains that end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>
                <a:solidFill>
                  <a:schemeClr val="tx1"/>
                </a:solidFill>
              </a:rPr>
              <a:t>	</a:t>
            </a:r>
            <a:r>
              <a:rPr lang="en-US" sz="2600" dirty="0" smtClean="0">
                <a:solidFill>
                  <a:schemeClr val="tx1"/>
                </a:solidFill>
              </a:rPr>
              <a:t>with an acidic group </a:t>
            </a:r>
            <a:r>
              <a:rPr lang="en-US" sz="2600" b="1" dirty="0">
                <a:solidFill>
                  <a:schemeClr val="tx1"/>
                </a:solidFill>
              </a:rPr>
              <a:t>-COOH</a:t>
            </a:r>
            <a:r>
              <a:rPr lang="en-US" sz="2600" dirty="0" smtClean="0">
                <a:solidFill>
                  <a:schemeClr val="tx1"/>
                </a:solidFill>
              </a:rPr>
              <a:t>.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2400" dirty="0"/>
          </a:p>
          <a:p>
            <a:pPr lvl="2">
              <a:lnSpc>
                <a:spcPct val="90000"/>
              </a:lnSpc>
              <a:buClr>
                <a:schemeClr val="tx1"/>
              </a:buClr>
            </a:pPr>
            <a:r>
              <a:rPr lang="en-US" sz="3000" dirty="0"/>
              <a:t>Saturated fatty acids:  </a:t>
            </a:r>
            <a:endParaRPr lang="en-US" sz="3000" dirty="0" smtClean="0"/>
          </a:p>
          <a:p>
            <a:pPr lvl="3">
              <a:lnSpc>
                <a:spcPct val="90000"/>
              </a:lnSpc>
              <a:buClr>
                <a:schemeClr val="tx1"/>
              </a:buClr>
            </a:pPr>
            <a:r>
              <a:rPr lang="en-US" sz="2600" b="1" dirty="0" smtClean="0"/>
              <a:t>No </a:t>
            </a:r>
            <a:r>
              <a:rPr lang="en-US" sz="2600" b="1" dirty="0"/>
              <a:t>double </a:t>
            </a:r>
            <a:r>
              <a:rPr lang="en-US" sz="2600" dirty="0"/>
              <a:t>covalent bonds between carbon </a:t>
            </a:r>
            <a:r>
              <a:rPr lang="en-US" sz="2600" dirty="0" smtClean="0"/>
              <a:t>atoms</a:t>
            </a:r>
          </a:p>
          <a:p>
            <a:pPr lvl="3">
              <a:lnSpc>
                <a:spcPct val="90000"/>
              </a:lnSpc>
              <a:buClr>
                <a:schemeClr val="tx1"/>
              </a:buClr>
            </a:pPr>
            <a:r>
              <a:rPr lang="en-US" sz="2600" dirty="0" smtClean="0"/>
              <a:t>Carbon atoms are “saturated” with as many hydrogen atoms as they can hold</a:t>
            </a:r>
            <a:endParaRPr lang="en-US" sz="2600" dirty="0"/>
          </a:p>
          <a:p>
            <a:pPr lvl="2">
              <a:lnSpc>
                <a:spcPct val="90000"/>
              </a:lnSpc>
              <a:buFontTx/>
              <a:buNone/>
            </a:pPr>
            <a:endParaRPr lang="en-US" sz="2800" dirty="0"/>
          </a:p>
          <a:p>
            <a:pPr lvl="2">
              <a:lnSpc>
                <a:spcPct val="90000"/>
              </a:lnSpc>
              <a:buClr>
                <a:schemeClr val="tx1"/>
              </a:buClr>
            </a:pPr>
            <a:r>
              <a:rPr lang="en-US" sz="3000" dirty="0"/>
              <a:t>Unsaturated fatty acids:  </a:t>
            </a:r>
            <a:endParaRPr lang="en-US" sz="3000" dirty="0" smtClean="0"/>
          </a:p>
          <a:p>
            <a:pPr lvl="3">
              <a:lnSpc>
                <a:spcPct val="90000"/>
              </a:lnSpc>
              <a:buClr>
                <a:schemeClr val="tx1"/>
              </a:buClr>
            </a:pPr>
            <a:r>
              <a:rPr lang="en-US" sz="2600" dirty="0" smtClean="0"/>
              <a:t>Have </a:t>
            </a:r>
            <a:r>
              <a:rPr lang="en-US" sz="2600" b="1" dirty="0" smtClean="0"/>
              <a:t>some double </a:t>
            </a:r>
            <a:r>
              <a:rPr lang="en-US" sz="2600" dirty="0"/>
              <a:t>bonds between carbon </a:t>
            </a:r>
            <a:r>
              <a:rPr lang="en-US" sz="2600" dirty="0" smtClean="0"/>
              <a:t>atoms (wherever the number of </a:t>
            </a:r>
            <a:r>
              <a:rPr lang="en-US" sz="2600" dirty="0" err="1" smtClean="0"/>
              <a:t>hydrogens</a:t>
            </a:r>
            <a:r>
              <a:rPr lang="en-US" sz="2600" dirty="0" smtClean="0"/>
              <a:t> is less than two per carbon atom)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3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3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3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3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3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3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3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3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3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3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37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37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Fatty Acids</a:t>
            </a:r>
            <a:endParaRPr lang="en-US" dirty="0"/>
          </a:p>
        </p:txBody>
      </p:sp>
      <p:pic>
        <p:nvPicPr>
          <p:cNvPr id="244739" name="Picture 3" descr="Saturated FA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09600" y="1828800"/>
            <a:ext cx="4867275" cy="3292568"/>
          </a:xfrm>
        </p:spPr>
      </p:pic>
      <p:sp>
        <p:nvSpPr>
          <p:cNvPr id="244740" name="Text Box 4"/>
          <p:cNvSpPr txBox="1">
            <a:spLocks noChangeArrowheads="1"/>
          </p:cNvSpPr>
          <p:nvPr/>
        </p:nvSpPr>
        <p:spPr bwMode="auto">
          <a:xfrm>
            <a:off x="5715000" y="2602707"/>
            <a:ext cx="29552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Saturated Fatty Acid</a:t>
            </a:r>
          </a:p>
        </p:txBody>
      </p:sp>
      <p:sp>
        <p:nvSpPr>
          <p:cNvPr id="244741" name="Text Box 5"/>
          <p:cNvSpPr txBox="1">
            <a:spLocks noChangeArrowheads="1"/>
          </p:cNvSpPr>
          <p:nvPr/>
        </p:nvSpPr>
        <p:spPr bwMode="auto">
          <a:xfrm>
            <a:off x="5696857" y="4069556"/>
            <a:ext cx="32983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Unsaturated Fatty Acid</a:t>
            </a:r>
          </a:p>
        </p:txBody>
      </p:sp>
      <p:sp>
        <p:nvSpPr>
          <p:cNvPr id="2" name="Oval 1"/>
          <p:cNvSpPr/>
          <p:nvPr/>
        </p:nvSpPr>
        <p:spPr>
          <a:xfrm>
            <a:off x="609600" y="1905000"/>
            <a:ext cx="1371600" cy="1371600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Oval 6"/>
          <p:cNvSpPr/>
          <p:nvPr/>
        </p:nvSpPr>
        <p:spPr>
          <a:xfrm>
            <a:off x="762000" y="3614588"/>
            <a:ext cx="1371600" cy="1371600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1955800" y="4986188"/>
            <a:ext cx="2692400" cy="72881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1752600" y="3276601"/>
            <a:ext cx="2895600" cy="243839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800600" y="5562600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 smtClean="0"/>
              <a:t>-COOH acidic group</a:t>
            </a:r>
            <a:endParaRPr lang="en-CA" sz="2400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2971800" y="4531222"/>
            <a:ext cx="1524000" cy="179337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06686" y="6093767"/>
            <a:ext cx="30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 smtClean="0"/>
              <a:t>Carbon double bond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3" grpId="0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Phospholipids</a:t>
            </a:r>
            <a:endParaRPr lang="en-US" dirty="0"/>
          </a:p>
        </p:txBody>
      </p:sp>
      <p:sp>
        <p:nvSpPr>
          <p:cNvPr id="2457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100" b="1" dirty="0" smtClean="0"/>
              <a:t>Phospholipids</a:t>
            </a:r>
            <a:r>
              <a:rPr lang="en-US" sz="3100" dirty="0" smtClean="0"/>
              <a:t> are a variation of a triglyceride where one of the 3 fatty acids is replaced with a </a:t>
            </a:r>
            <a:r>
              <a:rPr lang="en-US" sz="3100" b="1" dirty="0" smtClean="0"/>
              <a:t>phosphate</a:t>
            </a:r>
            <a:r>
              <a:rPr lang="en-US" sz="3100" dirty="0" smtClean="0"/>
              <a:t> and nitrogen-containing group</a:t>
            </a:r>
            <a:endParaRPr lang="en-US" sz="3100" dirty="0"/>
          </a:p>
          <a:p>
            <a:r>
              <a:rPr lang="en-US" sz="3100" dirty="0"/>
              <a:t>Primary components of cellular </a:t>
            </a:r>
            <a:r>
              <a:rPr lang="en-US" sz="3100" dirty="0" smtClean="0"/>
              <a:t>membranes</a:t>
            </a:r>
          </a:p>
          <a:p>
            <a:pPr lvl="1"/>
            <a:endParaRPr lang="en-US" sz="24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85" y="3810000"/>
            <a:ext cx="8894669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Phospholipids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CA" sz="2800" dirty="0" smtClean="0"/>
              <a:t>The phosphate group creates a </a:t>
            </a:r>
            <a:r>
              <a:rPr lang="en-CA" sz="2800" b="1" dirty="0" smtClean="0"/>
              <a:t>polar region </a:t>
            </a:r>
            <a:r>
              <a:rPr lang="en-CA" sz="2800" dirty="0" smtClean="0"/>
              <a:t>on one end of the phospholipid</a:t>
            </a:r>
          </a:p>
          <a:p>
            <a:r>
              <a:rPr lang="en-CA" sz="2800" dirty="0" smtClean="0"/>
              <a:t>This allows phospholipids to mix with both </a:t>
            </a:r>
            <a:r>
              <a:rPr lang="en-CA" sz="2800" b="1" dirty="0" smtClean="0"/>
              <a:t>polar</a:t>
            </a:r>
            <a:r>
              <a:rPr lang="en-CA" sz="2800" dirty="0" smtClean="0"/>
              <a:t> (hydrophilic) and </a:t>
            </a:r>
            <a:r>
              <a:rPr lang="en-CA" sz="2800" b="1" dirty="0" smtClean="0"/>
              <a:t>non-polar</a:t>
            </a:r>
            <a:r>
              <a:rPr lang="en-CA" sz="2800" dirty="0" smtClean="0"/>
              <a:t> (hydrophobic) materials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505200"/>
            <a:ext cx="7056437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687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Phospholipids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399" y="1283970"/>
            <a:ext cx="3040743" cy="4888230"/>
          </a:xfrm>
        </p:spPr>
        <p:txBody>
          <a:bodyPr>
            <a:normAutofit lnSpcReduction="10000"/>
          </a:bodyPr>
          <a:lstStyle/>
          <a:p>
            <a:r>
              <a:rPr lang="en-CA" dirty="0" smtClean="0"/>
              <a:t>The </a:t>
            </a:r>
            <a:r>
              <a:rPr lang="en-CA" b="1" dirty="0" smtClean="0"/>
              <a:t>heads</a:t>
            </a:r>
            <a:r>
              <a:rPr lang="en-CA" dirty="0" smtClean="0"/>
              <a:t> of the phospholipids are polar and are said to be water </a:t>
            </a:r>
            <a:r>
              <a:rPr lang="en-CA" b="1" dirty="0" smtClean="0"/>
              <a:t>loving</a:t>
            </a:r>
            <a:r>
              <a:rPr lang="en-CA" dirty="0" smtClean="0"/>
              <a:t> (hydrophilic)</a:t>
            </a:r>
          </a:p>
          <a:p>
            <a:r>
              <a:rPr lang="en-CA" dirty="0" smtClean="0"/>
              <a:t>The </a:t>
            </a:r>
            <a:r>
              <a:rPr lang="en-CA" b="1" dirty="0" smtClean="0"/>
              <a:t>tails</a:t>
            </a:r>
            <a:r>
              <a:rPr lang="en-CA" dirty="0" smtClean="0"/>
              <a:t> of the phospholipids are non-polar and are said to be water </a:t>
            </a:r>
            <a:r>
              <a:rPr lang="en-CA" b="1" dirty="0" smtClean="0"/>
              <a:t>fearing</a:t>
            </a:r>
            <a:r>
              <a:rPr lang="en-CA" dirty="0" smtClean="0"/>
              <a:t> (hydrophobic)</a:t>
            </a:r>
          </a:p>
          <a:p>
            <a:endParaRPr lang="en-CA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46" b="4767"/>
          <a:stretch>
            <a:fillRect/>
          </a:stretch>
        </p:blipFill>
        <p:spPr bwMode="auto">
          <a:xfrm>
            <a:off x="3193143" y="1524000"/>
            <a:ext cx="59436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741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3581400" cy="2971800"/>
          </a:xfrm>
        </p:spPr>
        <p:txBody>
          <a:bodyPr/>
          <a:lstStyle/>
          <a:p>
            <a:r>
              <a:rPr lang="en-US" dirty="0" smtClean="0"/>
              <a:t>Phospholipid Structure</a:t>
            </a:r>
            <a:endParaRPr lang="en-US" dirty="0"/>
          </a:p>
        </p:txBody>
      </p:sp>
      <p:pic>
        <p:nvPicPr>
          <p:cNvPr id="246788" name="Picture 4" descr="mad86751_02_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199" y="106533"/>
            <a:ext cx="5189575" cy="6751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Cell Membrane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sz="2800" dirty="0" smtClean="0"/>
              <a:t>The structure of phospholipids make them a very important part of </a:t>
            </a:r>
            <a:r>
              <a:rPr lang="en-CA" sz="2800" b="1" dirty="0" smtClean="0"/>
              <a:t>cells</a:t>
            </a:r>
            <a:r>
              <a:rPr lang="en-CA" sz="2800" dirty="0" smtClean="0"/>
              <a:t> as they form much of the </a:t>
            </a:r>
            <a:r>
              <a:rPr lang="en-CA" sz="2800" b="1" dirty="0" smtClean="0"/>
              <a:t>cell membrane</a:t>
            </a:r>
          </a:p>
          <a:p>
            <a:endParaRPr lang="en-CA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54" b="9601"/>
          <a:stretch>
            <a:fillRect/>
          </a:stretch>
        </p:blipFill>
        <p:spPr bwMode="auto">
          <a:xfrm>
            <a:off x="395288" y="3013364"/>
            <a:ext cx="8459787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398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Steroids</a:t>
            </a:r>
            <a:endParaRPr lang="en-US" dirty="0"/>
          </a:p>
        </p:txBody>
      </p:sp>
      <p:sp>
        <p:nvSpPr>
          <p:cNvPr id="2478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8229600" cy="53340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Assist in protein </a:t>
            </a:r>
            <a:r>
              <a:rPr lang="en-US" sz="2800" b="1" dirty="0" smtClean="0"/>
              <a:t>synthesis</a:t>
            </a:r>
            <a:endParaRPr lang="en-US" sz="2800" b="1" dirty="0"/>
          </a:p>
          <a:p>
            <a:r>
              <a:rPr lang="en-US" sz="2800" b="1" dirty="0" smtClean="0"/>
              <a:t>Insoluble</a:t>
            </a:r>
            <a:r>
              <a:rPr lang="en-US" sz="2800" dirty="0" smtClean="0"/>
              <a:t> in water</a:t>
            </a:r>
            <a:endParaRPr lang="en-US" sz="2800" dirty="0"/>
          </a:p>
          <a:p>
            <a:r>
              <a:rPr lang="en-US" sz="2800" dirty="0"/>
              <a:t>All steroids have </a:t>
            </a:r>
            <a:r>
              <a:rPr lang="en-US" sz="2800" b="1" dirty="0"/>
              <a:t>four</a:t>
            </a:r>
            <a:r>
              <a:rPr lang="en-US" sz="2800" dirty="0"/>
              <a:t> </a:t>
            </a:r>
            <a:r>
              <a:rPr lang="en-US" sz="2800" dirty="0" smtClean="0"/>
              <a:t>adjacent carbon </a:t>
            </a:r>
            <a:r>
              <a:rPr lang="en-US" sz="2800" dirty="0"/>
              <a:t>rings</a:t>
            </a:r>
            <a:r>
              <a:rPr lang="en-US" sz="2800" dirty="0" smtClean="0"/>
              <a:t>.</a:t>
            </a:r>
            <a:endParaRPr lang="en-US" sz="2800" dirty="0"/>
          </a:p>
          <a:p>
            <a:r>
              <a:rPr lang="en-US" sz="2800" dirty="0"/>
              <a:t>Examples</a:t>
            </a:r>
            <a:r>
              <a:rPr lang="en-US" sz="2800" dirty="0" smtClean="0"/>
              <a:t>:</a:t>
            </a:r>
            <a:endParaRPr lang="en-US" sz="2800" dirty="0"/>
          </a:p>
          <a:p>
            <a:pPr lvl="1">
              <a:buFont typeface="Wingdings" pitchFamily="2" charset="2"/>
              <a:buChar char="§"/>
            </a:pPr>
            <a:r>
              <a:rPr lang="en-US" sz="2600" dirty="0" smtClean="0"/>
              <a:t>Chole</a:t>
            </a:r>
            <a:r>
              <a:rPr lang="en-US" sz="2600" b="1" dirty="0" smtClean="0">
                <a:solidFill>
                  <a:srgbClr val="00B050"/>
                </a:solidFill>
              </a:rPr>
              <a:t>stero</a:t>
            </a:r>
            <a:r>
              <a:rPr lang="en-US" sz="2600" dirty="0" smtClean="0"/>
              <a:t>l </a:t>
            </a:r>
          </a:p>
          <a:p>
            <a:pPr lvl="2">
              <a:buFont typeface="Wingdings" pitchFamily="2" charset="2"/>
              <a:buChar char="§"/>
            </a:pPr>
            <a:r>
              <a:rPr lang="en-US" sz="2400" dirty="0" smtClean="0"/>
              <a:t>important part of the cell membrane</a:t>
            </a:r>
          </a:p>
          <a:p>
            <a:pPr lvl="2">
              <a:buFont typeface="Wingdings" pitchFamily="2" charset="2"/>
              <a:buChar char="§"/>
            </a:pPr>
            <a:r>
              <a:rPr lang="en-US" sz="2400" dirty="0" smtClean="0"/>
              <a:t>Protective cover around nerve </a:t>
            </a:r>
            <a:r>
              <a:rPr lang="en-US" sz="2400" dirty="0" smtClean="0"/>
              <a:t>fibers</a:t>
            </a:r>
          </a:p>
          <a:p>
            <a:pPr lvl="2">
              <a:buFont typeface="Wingdings" pitchFamily="2" charset="2"/>
              <a:buChar char="§"/>
            </a:pPr>
            <a:r>
              <a:rPr lang="en-US" sz="2400" dirty="0" smtClean="0"/>
              <a:t>Precursor of sex hormones</a:t>
            </a:r>
            <a:endParaRPr lang="en-US" sz="2400" dirty="0"/>
          </a:p>
          <a:p>
            <a:pPr lvl="1">
              <a:buFont typeface="Wingdings" pitchFamily="2" charset="2"/>
              <a:buChar char="§"/>
            </a:pPr>
            <a:r>
              <a:rPr lang="en-US" sz="2600" dirty="0" smtClean="0"/>
              <a:t>Testo</a:t>
            </a:r>
            <a:r>
              <a:rPr lang="en-US" sz="2600" b="1" dirty="0" smtClean="0">
                <a:solidFill>
                  <a:srgbClr val="00B050"/>
                </a:solidFill>
              </a:rPr>
              <a:t>stero</a:t>
            </a:r>
            <a:r>
              <a:rPr lang="en-US" sz="2600" dirty="0" smtClean="0"/>
              <a:t>ne</a:t>
            </a:r>
          </a:p>
          <a:p>
            <a:pPr lvl="2">
              <a:buFont typeface="Wingdings" pitchFamily="2" charset="2"/>
              <a:buChar char="§"/>
            </a:pPr>
            <a:r>
              <a:rPr lang="en-US" sz="2400" b="1" dirty="0" smtClean="0"/>
              <a:t>Male</a:t>
            </a:r>
            <a:r>
              <a:rPr lang="en-US" sz="2400" dirty="0" smtClean="0"/>
              <a:t> sex hormone</a:t>
            </a:r>
            <a:endParaRPr lang="en-US" sz="2400" dirty="0"/>
          </a:p>
          <a:p>
            <a:pPr lvl="1">
              <a:buFont typeface="Wingdings" pitchFamily="2" charset="2"/>
              <a:buChar char="§"/>
            </a:pPr>
            <a:r>
              <a:rPr lang="en-US" sz="2600" dirty="0" smtClean="0"/>
              <a:t>E</a:t>
            </a:r>
            <a:r>
              <a:rPr lang="en-US" sz="2600" b="1" dirty="0" smtClean="0">
                <a:solidFill>
                  <a:srgbClr val="00B050"/>
                </a:solidFill>
              </a:rPr>
              <a:t>stro</a:t>
            </a:r>
            <a:r>
              <a:rPr lang="en-US" sz="2600" dirty="0" smtClean="0"/>
              <a:t>gen</a:t>
            </a:r>
          </a:p>
          <a:p>
            <a:pPr lvl="2">
              <a:buFont typeface="Wingdings" pitchFamily="2" charset="2"/>
              <a:buChar char="§"/>
            </a:pPr>
            <a:r>
              <a:rPr lang="en-US" sz="2400" b="1" dirty="0" smtClean="0"/>
              <a:t>Female</a:t>
            </a:r>
            <a:r>
              <a:rPr lang="en-US" sz="2400" dirty="0" smtClean="0"/>
              <a:t> sex hormone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129331"/>
            <a:ext cx="2692731" cy="1811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7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7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7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7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7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7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7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7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7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7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7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7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7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7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78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78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7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7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78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78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 of Steroids</a:t>
            </a:r>
            <a:endParaRPr lang="en-US" dirty="0"/>
          </a:p>
        </p:txBody>
      </p:sp>
      <p:pic>
        <p:nvPicPr>
          <p:cNvPr id="248835" name="Picture 3" descr="steroids_c_la_73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901109" y="1371600"/>
            <a:ext cx="7265581" cy="3124200"/>
          </a:xfrm>
          <a:noFill/>
          <a:ln/>
        </p:spPr>
      </p:pic>
      <p:sp>
        <p:nvSpPr>
          <p:cNvPr id="2" name="TextBox 1"/>
          <p:cNvSpPr txBox="1"/>
          <p:nvPr/>
        </p:nvSpPr>
        <p:spPr>
          <a:xfrm>
            <a:off x="685800" y="4495800"/>
            <a:ext cx="769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 smtClean="0"/>
              <a:t>All steroids have four adjacent carbon rings, but their attached groups differ. The effects on the body largely depend on the difference in the attached groups (shown in blue)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Carbon Rings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2819400" y="3886200"/>
            <a:ext cx="3035229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Placeholder 2"/>
          <p:cNvSpPr>
            <a:spLocks noGrp="1"/>
          </p:cNvSpPr>
          <p:nvPr>
            <p:ph type="body" sz="half" idx="4294967295"/>
          </p:nvPr>
        </p:nvSpPr>
        <p:spPr>
          <a:xfrm>
            <a:off x="0" y="1600200"/>
            <a:ext cx="8229600" cy="2185988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Can also form </a:t>
            </a:r>
            <a:r>
              <a:rPr lang="en-US" sz="2800" b="1" dirty="0" smtClean="0"/>
              <a:t>carbon rings </a:t>
            </a:r>
            <a:r>
              <a:rPr lang="en-US" sz="2800" dirty="0" smtClean="0"/>
              <a:t>when a carbon chain turns back on itself</a:t>
            </a:r>
          </a:p>
          <a:p>
            <a:r>
              <a:rPr lang="en-US" sz="2800" dirty="0" smtClean="0"/>
              <a:t>Called a ring </a:t>
            </a:r>
            <a:r>
              <a:rPr lang="en-US" sz="2800" b="1" dirty="0" smtClean="0"/>
              <a:t>compound</a:t>
            </a:r>
          </a:p>
          <a:p>
            <a:r>
              <a:rPr lang="en-US" sz="2800" b="1" dirty="0" smtClean="0"/>
              <a:t>Functional groups </a:t>
            </a:r>
            <a:r>
              <a:rPr lang="en-US" sz="2800" dirty="0" smtClean="0"/>
              <a:t>can be attached to carbon chains or rings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Cholesterol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sz="2900" dirty="0" smtClean="0"/>
              <a:t>Formed by the </a:t>
            </a:r>
            <a:r>
              <a:rPr lang="en-CA" sz="2900" b="1" dirty="0" smtClean="0"/>
              <a:t>body</a:t>
            </a:r>
            <a:r>
              <a:rPr lang="en-CA" sz="2900" dirty="0" smtClean="0"/>
              <a:t> and also enters body as a part of our </a:t>
            </a:r>
            <a:r>
              <a:rPr lang="en-CA" sz="2900" b="1" dirty="0" smtClean="0"/>
              <a:t>diet</a:t>
            </a:r>
          </a:p>
          <a:p>
            <a:r>
              <a:rPr lang="en-CA" sz="2900" dirty="0" smtClean="0"/>
              <a:t>Important part of the cell membrane and </a:t>
            </a:r>
            <a:r>
              <a:rPr lang="en-CA" sz="2900" b="1" dirty="0" smtClean="0"/>
              <a:t>protective</a:t>
            </a:r>
            <a:r>
              <a:rPr lang="en-CA" sz="2900" dirty="0" smtClean="0"/>
              <a:t> cover around </a:t>
            </a:r>
            <a:r>
              <a:rPr lang="en-CA" sz="2900" b="1" dirty="0" smtClean="0"/>
              <a:t>nerve fibers</a:t>
            </a:r>
          </a:p>
          <a:p>
            <a:r>
              <a:rPr lang="en-CA" sz="2800" dirty="0" smtClean="0"/>
              <a:t>Cholesterol is important but often results in fatty deposits inside </a:t>
            </a:r>
            <a:r>
              <a:rPr lang="en-CA" sz="2800" b="1" dirty="0" smtClean="0"/>
              <a:t>arteries</a:t>
            </a:r>
            <a:r>
              <a:rPr lang="en-CA" sz="2800" dirty="0" smtClean="0"/>
              <a:t> which narrows the pathway for </a:t>
            </a:r>
            <a:r>
              <a:rPr lang="en-CA" sz="2800" b="1" dirty="0" smtClean="0"/>
              <a:t>blood</a:t>
            </a:r>
            <a:r>
              <a:rPr lang="en-CA" sz="2800" dirty="0" smtClean="0"/>
              <a:t> to the heart</a:t>
            </a:r>
          </a:p>
          <a:p>
            <a:r>
              <a:rPr lang="en-CA" sz="2800" dirty="0" smtClean="0"/>
              <a:t>Can result in </a:t>
            </a:r>
            <a:r>
              <a:rPr lang="en-CA" sz="2800" b="1" dirty="0" smtClean="0"/>
              <a:t>high blood pressure</a:t>
            </a:r>
            <a:endParaRPr lang="en-CA" sz="2800" b="1" dirty="0"/>
          </a:p>
        </p:txBody>
      </p:sp>
    </p:spTree>
    <p:extLst>
      <p:ext uri="{BB962C8B-B14F-4D97-AF65-F5344CB8AC3E}">
        <p14:creationId xmlns:p14="http://schemas.microsoft.com/office/powerpoint/2010/main" val="27066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Summary of Lipids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1) Source of long term energy storage</a:t>
            </a:r>
          </a:p>
          <a:p>
            <a:r>
              <a:rPr lang="en-CA" dirty="0" smtClean="0"/>
              <a:t>2) Insulate against heat loss</a:t>
            </a:r>
          </a:p>
          <a:p>
            <a:r>
              <a:rPr lang="en-CA" dirty="0" smtClean="0"/>
              <a:t>3) Protect internal organs</a:t>
            </a:r>
          </a:p>
          <a:p>
            <a:r>
              <a:rPr lang="en-CA" dirty="0" smtClean="0"/>
              <a:t>4) Saturated and Unsaturated fatty acids</a:t>
            </a:r>
          </a:p>
          <a:p>
            <a:r>
              <a:rPr lang="en-CA" dirty="0" smtClean="0"/>
              <a:t>5) Include fats and oils, phospholipids, and steroids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1472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CA" sz="6000" dirty="0" smtClean="0"/>
              <a:t>Pg. 42-43, # 15, 28</a:t>
            </a:r>
            <a:endParaRPr lang="en-CA" sz="6000" dirty="0"/>
          </a:p>
        </p:txBody>
      </p:sp>
    </p:spTree>
    <p:extLst>
      <p:ext uri="{BB962C8B-B14F-4D97-AF65-F5344CB8AC3E}">
        <p14:creationId xmlns:p14="http://schemas.microsoft.com/office/powerpoint/2010/main" val="410946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 Quiz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Organic Molecules always contain which elements?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C and H</a:t>
            </a:r>
          </a:p>
          <a:p>
            <a:r>
              <a:rPr lang="en-CA" dirty="0" smtClean="0"/>
              <a:t>What reaction joins monomers to form polymers?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Dehydration synthesis</a:t>
            </a:r>
            <a:endParaRPr lang="en-CA" dirty="0">
              <a:solidFill>
                <a:srgbClr val="FF0000"/>
              </a:solidFill>
            </a:endParaRPr>
          </a:p>
          <a:p>
            <a:r>
              <a:rPr lang="en-CA" dirty="0" smtClean="0"/>
              <a:t>What reaction breaks down a polymer into monomers?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Hydrolysis</a:t>
            </a:r>
          </a:p>
          <a:p>
            <a:r>
              <a:rPr lang="en-CA" dirty="0" smtClean="0"/>
              <a:t>Monomers are also known by which name?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Unit molecules</a:t>
            </a:r>
          </a:p>
          <a:p>
            <a:r>
              <a:rPr lang="en-CA" dirty="0" smtClean="0"/>
              <a:t>The unit molecules of carbohydrates are?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Monosaccharides (such as glucose)</a:t>
            </a:r>
          </a:p>
          <a:p>
            <a:r>
              <a:rPr lang="en-CA" dirty="0" smtClean="0"/>
              <a:t>The unit molecules of lipids are?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Glycerol and 3 fatty acids</a:t>
            </a:r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2107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Macromolecules</a:t>
            </a:r>
            <a:endParaRPr lang="en-US" dirty="0"/>
          </a:p>
        </p:txBody>
      </p:sp>
      <p:sp>
        <p:nvSpPr>
          <p:cNvPr id="2273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/>
              <a:t>Many molecules of life are </a:t>
            </a:r>
            <a:r>
              <a:rPr lang="en-US" sz="2800" b="1" dirty="0"/>
              <a:t>macromolecules</a:t>
            </a:r>
            <a:r>
              <a:rPr lang="en-US" sz="2800" dirty="0"/>
              <a:t>.</a:t>
            </a:r>
          </a:p>
          <a:p>
            <a:pPr lvl="1">
              <a:buFontTx/>
              <a:buNone/>
            </a:pPr>
            <a:r>
              <a:rPr lang="en-US" sz="2400" dirty="0"/>
              <a:t>(macromolecules contain many molecules joined together</a:t>
            </a:r>
            <a:r>
              <a:rPr lang="en-US" sz="2400" dirty="0" smtClean="0"/>
              <a:t>)</a:t>
            </a:r>
            <a:endParaRPr lang="en-US" sz="2400" dirty="0"/>
          </a:p>
          <a:p>
            <a:pPr lvl="1">
              <a:buClr>
                <a:schemeClr val="tx1"/>
              </a:buClr>
            </a:pPr>
            <a:r>
              <a:rPr lang="en-US" sz="2800" dirty="0"/>
              <a:t>Monomers:</a:t>
            </a:r>
            <a:r>
              <a:rPr lang="en-US" sz="2400" dirty="0"/>
              <a:t>	</a:t>
            </a:r>
            <a:endParaRPr lang="en-US" sz="2400" dirty="0" smtClean="0"/>
          </a:p>
          <a:p>
            <a:pPr lvl="2">
              <a:buClr>
                <a:schemeClr val="tx1"/>
              </a:buClr>
            </a:pPr>
            <a:r>
              <a:rPr lang="en-US" sz="2400" dirty="0" smtClean="0"/>
              <a:t>Simple </a:t>
            </a:r>
            <a:r>
              <a:rPr lang="en-US" sz="2400" dirty="0"/>
              <a:t>organic molecules that exist </a:t>
            </a:r>
            <a:r>
              <a:rPr lang="en-US" sz="2400" b="1" dirty="0" smtClean="0"/>
              <a:t>individually</a:t>
            </a:r>
          </a:p>
          <a:p>
            <a:pPr lvl="2">
              <a:buClr>
                <a:schemeClr val="tx1"/>
              </a:buClr>
            </a:pPr>
            <a:r>
              <a:rPr lang="en-US" sz="2400" dirty="0" smtClean="0"/>
              <a:t>Can also be called “</a:t>
            </a:r>
            <a:r>
              <a:rPr lang="en-US" sz="2400" b="1" dirty="0" smtClean="0"/>
              <a:t>unit molecules</a:t>
            </a:r>
            <a:r>
              <a:rPr lang="en-US" sz="2400" dirty="0" smtClean="0"/>
              <a:t>”</a:t>
            </a:r>
            <a:endParaRPr lang="en-US" sz="2400" dirty="0"/>
          </a:p>
          <a:p>
            <a:pPr lvl="1">
              <a:buClr>
                <a:schemeClr val="tx1"/>
              </a:buClr>
            </a:pPr>
            <a:r>
              <a:rPr lang="en-US" sz="2800" dirty="0"/>
              <a:t>Polymers:</a:t>
            </a:r>
            <a:r>
              <a:rPr lang="en-US" sz="2400" dirty="0"/>
              <a:t>	</a:t>
            </a:r>
            <a:endParaRPr lang="en-US" sz="2400" dirty="0" smtClean="0"/>
          </a:p>
          <a:p>
            <a:pPr lvl="2">
              <a:buClr>
                <a:schemeClr val="tx1"/>
              </a:buClr>
            </a:pPr>
            <a:r>
              <a:rPr lang="en-US" sz="2400" dirty="0" smtClean="0"/>
              <a:t>Large </a:t>
            </a:r>
            <a:r>
              <a:rPr lang="en-US" sz="2400" dirty="0"/>
              <a:t>organic molecules form by </a:t>
            </a:r>
            <a:r>
              <a:rPr lang="en-US" sz="2400" dirty="0" smtClean="0"/>
              <a:t>combining </a:t>
            </a:r>
            <a:r>
              <a:rPr lang="en-US" sz="2400" b="1" dirty="0"/>
              <a:t>monomers </a:t>
            </a:r>
          </a:p>
          <a:p>
            <a:pPr lvl="2"/>
            <a:endParaRPr lang="en-US" sz="2000" dirty="0"/>
          </a:p>
          <a:p>
            <a:pPr lvl="2"/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7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7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7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7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7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7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Macromolecules</a:t>
            </a:r>
            <a:endParaRPr lang="en-US" dirty="0"/>
          </a:p>
        </p:txBody>
      </p:sp>
      <p:pic>
        <p:nvPicPr>
          <p:cNvPr id="228355" name="Picture 3" descr="p-31r_polymers_in_cells_c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57200" y="2438400"/>
            <a:ext cx="7973671" cy="2362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Organic Molecules</a:t>
            </a:r>
            <a:endParaRPr lang="en-US" dirty="0"/>
          </a:p>
        </p:txBody>
      </p:sp>
      <p:sp>
        <p:nvSpPr>
          <p:cNvPr id="229380" name="Rectangle 4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sz="2400">
              <a:solidFill>
                <a:srgbClr val="FF0000"/>
              </a:solidFill>
            </a:endParaRPr>
          </a:p>
          <a:p>
            <a:endParaRPr lang="en-US" sz="2800"/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71500" y="5181600"/>
            <a:ext cx="8001000" cy="8382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2400" dirty="0"/>
              <a:t>	A meal containing carbohydrates, lipids, and proteins.</a:t>
            </a:r>
            <a:r>
              <a:rPr lang="en-US" sz="2800" dirty="0"/>
              <a:t>  </a:t>
            </a:r>
          </a:p>
        </p:txBody>
      </p:sp>
      <p:pic>
        <p:nvPicPr>
          <p:cNvPr id="229381" name="Picture 5" descr="common_foods_c_ph_7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371600"/>
            <a:ext cx="4876800" cy="365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Dehydration and Hydrolysis Reactions</a:t>
            </a:r>
            <a:endParaRPr lang="en-US" dirty="0"/>
          </a:p>
        </p:txBody>
      </p:sp>
      <p:sp>
        <p:nvSpPr>
          <p:cNvPr id="2304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2800" dirty="0"/>
              <a:t>Cells have mechanisms of </a:t>
            </a:r>
            <a:r>
              <a:rPr lang="en-US" sz="2800" b="1" dirty="0"/>
              <a:t>joining</a:t>
            </a:r>
            <a:r>
              <a:rPr lang="en-US" sz="2800" dirty="0"/>
              <a:t> monomers to build </a:t>
            </a:r>
            <a:r>
              <a:rPr lang="en-US" sz="2800" dirty="0" smtClean="0"/>
              <a:t>polymers</a:t>
            </a:r>
            <a:endParaRPr lang="en-US" dirty="0"/>
          </a:p>
          <a:p>
            <a:pPr lvl="1"/>
            <a:r>
              <a:rPr lang="en-US" sz="2900" b="1" dirty="0"/>
              <a:t>Dehydration Reaction</a:t>
            </a:r>
            <a:r>
              <a:rPr lang="en-US" sz="2900" dirty="0"/>
              <a:t>:  </a:t>
            </a:r>
            <a:endParaRPr lang="en-US" sz="2900" dirty="0" smtClean="0"/>
          </a:p>
          <a:p>
            <a:pPr lvl="2"/>
            <a:r>
              <a:rPr lang="en-US" sz="2600" dirty="0" smtClean="0"/>
              <a:t>an </a:t>
            </a:r>
            <a:r>
              <a:rPr lang="en-US" sz="2600" dirty="0"/>
              <a:t>-OH and -H are </a:t>
            </a:r>
            <a:r>
              <a:rPr lang="en-US" sz="2600" b="1" dirty="0"/>
              <a:t>removed</a:t>
            </a:r>
            <a:r>
              <a:rPr lang="en-US" sz="2600" dirty="0"/>
              <a:t> as a water </a:t>
            </a:r>
            <a:r>
              <a:rPr lang="en-US" sz="2600" dirty="0" smtClean="0"/>
              <a:t>molecule</a:t>
            </a:r>
            <a:endParaRPr lang="en-US" sz="2600" dirty="0"/>
          </a:p>
          <a:p>
            <a:pPr lvl="1"/>
            <a:r>
              <a:rPr lang="en-US" sz="2900" b="1" dirty="0"/>
              <a:t>Hydrolysis Reaction</a:t>
            </a:r>
            <a:r>
              <a:rPr lang="en-US" sz="2900" dirty="0"/>
              <a:t>:  </a:t>
            </a:r>
            <a:endParaRPr lang="en-US" sz="2900" dirty="0" smtClean="0"/>
          </a:p>
          <a:p>
            <a:pPr lvl="2"/>
            <a:r>
              <a:rPr lang="en-US" sz="2600" dirty="0" smtClean="0"/>
              <a:t>the </a:t>
            </a:r>
            <a:r>
              <a:rPr lang="en-US" sz="2600" dirty="0"/>
              <a:t>components of water are </a:t>
            </a:r>
            <a:r>
              <a:rPr lang="en-US" sz="2600" b="1" dirty="0"/>
              <a:t>added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0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0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0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0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0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0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0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0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Dehydration and Hydrolysis Reactions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sz="2800">
              <a:solidFill>
                <a:srgbClr val="FF0000"/>
              </a:solidFill>
            </a:endParaRPr>
          </a:p>
          <a:p>
            <a:endParaRPr lang="en-US"/>
          </a:p>
        </p:txBody>
      </p:sp>
      <p:pic>
        <p:nvPicPr>
          <p:cNvPr id="231428" name="Picture 4" descr="synthesis_degradati_c_la_7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336964"/>
            <a:ext cx="4789487" cy="5372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1572</TotalTime>
  <Words>1321</Words>
  <Application>Microsoft Office PowerPoint</Application>
  <PresentationFormat>On-screen Show (4:3)</PresentationFormat>
  <Paragraphs>240</Paragraphs>
  <Slides>43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Origin</vt:lpstr>
      <vt:lpstr>Cell Biology: Cell Compounds and Biological Molecules</vt:lpstr>
      <vt:lpstr>Today’s Objectives</vt:lpstr>
      <vt:lpstr>2.4  Organic Molecules</vt:lpstr>
      <vt:lpstr>Carbon Rings</vt:lpstr>
      <vt:lpstr>Macromolecules</vt:lpstr>
      <vt:lpstr>Macromolecules</vt:lpstr>
      <vt:lpstr>Organic Molecules</vt:lpstr>
      <vt:lpstr>Dehydration and Hydrolysis Reactions</vt:lpstr>
      <vt:lpstr>Dehydration and Hydrolysis Reactions</vt:lpstr>
      <vt:lpstr>Dehydration and Hydrolysis Reactions</vt:lpstr>
      <vt:lpstr>Practice</vt:lpstr>
      <vt:lpstr>Organic Molecules</vt:lpstr>
      <vt:lpstr>2.5  Carbohydrates</vt:lpstr>
      <vt:lpstr>Monosaccharides</vt:lpstr>
      <vt:lpstr>Monosaccharides - Glucose</vt:lpstr>
      <vt:lpstr>Monosaccharides</vt:lpstr>
      <vt:lpstr>Disaccharides</vt:lpstr>
      <vt:lpstr>Polysaccharides</vt:lpstr>
      <vt:lpstr>Polysaccharides</vt:lpstr>
      <vt:lpstr>Starch</vt:lpstr>
      <vt:lpstr>Glycogen</vt:lpstr>
      <vt:lpstr>Cellulose</vt:lpstr>
      <vt:lpstr>Cellulose</vt:lpstr>
      <vt:lpstr>Summary of Carbohydrates</vt:lpstr>
      <vt:lpstr>Practice</vt:lpstr>
      <vt:lpstr>2.6 Lipids</vt:lpstr>
      <vt:lpstr>Lipids</vt:lpstr>
      <vt:lpstr>Lipids</vt:lpstr>
      <vt:lpstr>Formation of Fats</vt:lpstr>
      <vt:lpstr>Neutral Fat Structure</vt:lpstr>
      <vt:lpstr>Fatty Acids</vt:lpstr>
      <vt:lpstr>Fatty Acids</vt:lpstr>
      <vt:lpstr>Phospholipids</vt:lpstr>
      <vt:lpstr>Phospholipids</vt:lpstr>
      <vt:lpstr>Phospholipids</vt:lpstr>
      <vt:lpstr>Phospholipid Structure</vt:lpstr>
      <vt:lpstr>Cell Membrane</vt:lpstr>
      <vt:lpstr>Steroids</vt:lpstr>
      <vt:lpstr>Structure of Steroids</vt:lpstr>
      <vt:lpstr>Cholesterol</vt:lpstr>
      <vt:lpstr>Summary of Lipids</vt:lpstr>
      <vt:lpstr>Practice</vt:lpstr>
      <vt:lpstr>Review Quiz</vt:lpstr>
    </vt:vector>
  </TitlesOfParts>
  <Company>Bill Rogers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Inquiry into Life Twelfth Edition</dc:title>
  <dc:creator>T-rev</dc:creator>
  <cp:lastModifiedBy>Trevor Heard</cp:lastModifiedBy>
  <cp:revision>168</cp:revision>
  <dcterms:modified xsi:type="dcterms:W3CDTF">2014-09-14T13:48:34Z</dcterms:modified>
</cp:coreProperties>
</file>